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5" r:id="rId4"/>
  </p:sldMasterIdLst>
  <p:notesMasterIdLst>
    <p:notesMasterId r:id="rId28"/>
  </p:notesMasterIdLst>
  <p:handoutMasterIdLst>
    <p:handoutMasterId r:id="rId29"/>
  </p:handoutMasterIdLst>
  <p:sldIdLst>
    <p:sldId id="513" r:id="rId5"/>
    <p:sldId id="324" r:id="rId6"/>
    <p:sldId id="322" r:id="rId7"/>
    <p:sldId id="323" r:id="rId8"/>
    <p:sldId id="321" r:id="rId9"/>
    <p:sldId id="330" r:id="rId10"/>
    <p:sldId id="331" r:id="rId11"/>
    <p:sldId id="497" r:id="rId12"/>
    <p:sldId id="511" r:id="rId13"/>
    <p:sldId id="770" r:id="rId14"/>
    <p:sldId id="724" r:id="rId15"/>
    <p:sldId id="699" r:id="rId16"/>
    <p:sldId id="764" r:id="rId17"/>
    <p:sldId id="700" r:id="rId18"/>
    <p:sldId id="732" r:id="rId19"/>
    <p:sldId id="782" r:id="rId20"/>
    <p:sldId id="778" r:id="rId21"/>
    <p:sldId id="784" r:id="rId22"/>
    <p:sldId id="731" r:id="rId23"/>
    <p:sldId id="765" r:id="rId24"/>
    <p:sldId id="771" r:id="rId25"/>
    <p:sldId id="512" r:id="rId26"/>
    <p:sldId id="514" r:id="rId27"/>
  </p:sldIdLst>
  <p:sldSz cx="12192000" cy="6858000"/>
  <p:notesSz cx="7104063" cy="10234613"/>
  <p:embeddedFontLst>
    <p:embeddedFont>
      <p:font typeface="Nunito Sans" pitchFamily="2" charset="0"/>
      <p:regular r:id="rId30"/>
      <p:bold r:id="rId31"/>
      <p:italic r:id="rId32"/>
      <p:boldItalic r:id="rId33"/>
    </p:embeddedFont>
    <p:embeddedFont>
      <p:font typeface="Nunito Sans Black" pitchFamily="2" charset="0"/>
      <p:bold r:id="rId34"/>
      <p:italic r:id="rId35"/>
      <p:boldItalic r:id="rId36"/>
    </p:embeddedFont>
    <p:embeddedFont>
      <p:font typeface="Nunito Sans ExtraBold" pitchFamily="2" charset="0"/>
      <p:bold r:id="rId37"/>
      <p:italic r:id="rId38"/>
      <p:boldItalic r:id="rId39"/>
    </p:embeddedFont>
    <p:embeddedFont>
      <p:font typeface="Nunito Sans Light" pitchFamily="2" charset="0"/>
      <p:regular r:id="rId40"/>
      <p:italic r:id="rId41"/>
    </p:embeddedFont>
    <p:embeddedFont>
      <p:font typeface="Nunito Sans SemiBold" pitchFamily="2" charset="0"/>
      <p:regular r:id="rId42"/>
      <p:bold r:id="rId43"/>
      <p:italic r:id="rId44"/>
      <p:boldItalic r:id="rId45"/>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E143A-CD14-B44C-8B24-E7A126DBF7FE}" name="Robert Groves" initials="RG" userId="Robert Groves" providerId="None"/>
  <p188:author id="{75DB3E5F-BCEB-C059-68D6-BC99F48451FF}" name="Andrew Sutherland" initials="AS" userId="S::andrew.sutherland@scouts.org.uk::f84dd9ed-16dd-4604-8524-05c73fa146fc" providerId="AD"/>
  <p188:author id="{09EE0762-028D-C496-A63A-38CA9AB7D99D}" name="Alison Fell" initials="AF" userId="S::alison.fell@scouts.org.uk::5b1de8e2-dda0-40e6-9071-5ec3be7418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loe Kembery" initials="CK" lastIdx="13" clrIdx="0">
    <p:extLst>
      <p:ext uri="{19B8F6BF-5375-455C-9EA6-DF929625EA0E}">
        <p15:presenceInfo xmlns:p15="http://schemas.microsoft.com/office/powerpoint/2012/main" userId="S-1-5-21-1391002672-2133347557-2062581721-34666" providerId="AD"/>
      </p:ext>
    </p:extLst>
  </p:cmAuthor>
  <p:cmAuthor id="2" name="Melissa Gannaway" initials="MG" lastIdx="8" clrIdx="1">
    <p:extLst>
      <p:ext uri="{19B8F6BF-5375-455C-9EA6-DF929625EA0E}">
        <p15:presenceInfo xmlns:p15="http://schemas.microsoft.com/office/powerpoint/2012/main" userId="S::melissa.gannaway@scouts.org.uk::3aa2c6e2-030e-48da-aa64-1b8656504050" providerId="AD"/>
      </p:ext>
    </p:extLst>
  </p:cmAuthor>
  <p:cmAuthor id="3" name="Robert Groves" initials="RG" lastIdx="1" clrIdx="2">
    <p:extLst>
      <p:ext uri="{19B8F6BF-5375-455C-9EA6-DF929625EA0E}">
        <p15:presenceInfo xmlns:p15="http://schemas.microsoft.com/office/powerpoint/2012/main" userId="Robert Grov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6E1"/>
    <a:srgbClr val="C3F9D5"/>
    <a:srgbClr val="D1FBD9"/>
    <a:srgbClr val="D1E5D5"/>
    <a:srgbClr val="FFFFFF"/>
    <a:srgbClr val="EDF8FA"/>
    <a:srgbClr val="D4F2EF"/>
    <a:srgbClr val="001E22"/>
    <a:srgbClr val="E1FFFC"/>
    <a:srgbClr val="CCE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4E470-8E6D-B5B2-EEDA-75CB651CE6A6}" v="6" dt="2023-11-17T22:51:01.325"/>
    <p1510:client id="{D5D118BA-8FF4-3743-8E0D-6122A57BE38F}" v="70" dt="2023-09-01T09:22:02.2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5" d="100"/>
          <a:sy n="115" d="100"/>
        </p:scale>
        <p:origin x="706" y="72"/>
      </p:cViewPr>
      <p:guideLst>
        <p:guide orient="horz" pos="2160"/>
        <p:guide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font" Target="fonts/font10.fntdata" Id="rId39" /><Relationship Type="http://schemas.openxmlformats.org/officeDocument/2006/relationships/slide" Target="slides/slide17.xml" Id="rId21" /><Relationship Type="http://schemas.openxmlformats.org/officeDocument/2006/relationships/font" Target="fonts/font5.fntdata" Id="rId34" /><Relationship Type="http://schemas.openxmlformats.org/officeDocument/2006/relationships/font" Target="fonts/font13.fntdata" Id="rId42" /><Relationship Type="http://schemas.openxmlformats.org/officeDocument/2006/relationships/presProps" Target="presProps.xml" Id="rId47" /><Relationship Type="http://schemas.openxmlformats.org/officeDocument/2006/relationships/tableStyles" Target="tableStyles.xml" Id="rId50"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handoutMaster" Target="handoutMasters/handoutMaster1.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font" Target="fonts/font3.fntdata" Id="rId32" /><Relationship Type="http://schemas.openxmlformats.org/officeDocument/2006/relationships/font" Target="fonts/font8.fntdata" Id="rId37" /><Relationship Type="http://schemas.openxmlformats.org/officeDocument/2006/relationships/font" Target="fonts/font11.fntdata" Id="rId40" /><Relationship Type="http://schemas.openxmlformats.org/officeDocument/2006/relationships/font" Target="fonts/font16.fntdata" Id="rId45" /><Relationship Type="http://schemas.microsoft.com/office/2018/10/relationships/authors" Target="authors.xml" Id="rId53" /><Relationship Type="http://schemas.openxmlformats.org/officeDocument/2006/relationships/slide" Target="slides/slide1.xml" Id="rId5"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font" Target="fonts/font2.fntdata" Id="rId31" /><Relationship Type="http://schemas.openxmlformats.org/officeDocument/2006/relationships/font" Target="fonts/font15.fntdata" Id="rId44" /><Relationship Type="http://schemas.microsoft.com/office/2015/10/relationships/revisionInfo" Target="revisionInfo.xml" Id="rId52"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font" Target="fonts/font1.fntdata" Id="rId30" /><Relationship Type="http://schemas.openxmlformats.org/officeDocument/2006/relationships/font" Target="fonts/font6.fntdata" Id="rId35" /><Relationship Type="http://schemas.openxmlformats.org/officeDocument/2006/relationships/font" Target="fonts/font14.fntdata" Id="rId43" /><Relationship Type="http://schemas.openxmlformats.org/officeDocument/2006/relationships/viewProps" Target="viewProps.xml" Id="rId48"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font" Target="fonts/font4.fntdata" Id="rId33" /><Relationship Type="http://schemas.openxmlformats.org/officeDocument/2006/relationships/font" Target="fonts/font9.fntdata" Id="rId38" /><Relationship Type="http://schemas.openxmlformats.org/officeDocument/2006/relationships/commentAuthors" Target="commentAuthors.xml" Id="rId46" /><Relationship Type="http://schemas.openxmlformats.org/officeDocument/2006/relationships/slide" Target="slides/slide16.xml" Id="rId20" /><Relationship Type="http://schemas.openxmlformats.org/officeDocument/2006/relationships/font" Target="fonts/font12.fntdata"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notesMaster" Target="notesMasters/notesMaster1.xml" Id="rId28" /><Relationship Type="http://schemas.openxmlformats.org/officeDocument/2006/relationships/font" Target="fonts/font7.fntdata" Id="rId36" /><Relationship Type="http://schemas.openxmlformats.org/officeDocument/2006/relationships/theme" Target="theme/theme1.xml" Id="rId49"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F20F3F-7FC0-A094-2267-E79859F345BC}"/>
              </a:ext>
            </a:extLst>
          </p:cNvPr>
          <p:cNvSpPr>
            <a:spLocks noGrp="1"/>
          </p:cNvSpPr>
          <p:nvPr>
            <p:ph type="hdr" sz="quarter"/>
          </p:nvPr>
        </p:nvSpPr>
        <p:spPr>
          <a:xfrm>
            <a:off x="2" y="0"/>
            <a:ext cx="3078197" cy="513508"/>
          </a:xfrm>
          <a:prstGeom prst="rect">
            <a:avLst/>
          </a:prstGeom>
        </p:spPr>
        <p:txBody>
          <a:bodyPr vert="horz" lIns="62403" tIns="31201" rIns="62403" bIns="31201" rtlCol="0"/>
          <a:lstStyle>
            <a:lvl1pPr algn="l">
              <a:defRPr sz="800"/>
            </a:lvl1pPr>
          </a:lstStyle>
          <a:p>
            <a:endParaRPr lang="en-GB"/>
          </a:p>
        </p:txBody>
      </p:sp>
      <p:sp>
        <p:nvSpPr>
          <p:cNvPr id="3" name="Date Placeholder 2">
            <a:extLst>
              <a:ext uri="{FF2B5EF4-FFF2-40B4-BE49-F238E27FC236}">
                <a16:creationId xmlns:a16="http://schemas.microsoft.com/office/drawing/2014/main" id="{FDEB03CE-5F5B-CDE5-1560-7D976B9088F2}"/>
              </a:ext>
            </a:extLst>
          </p:cNvPr>
          <p:cNvSpPr>
            <a:spLocks noGrp="1"/>
          </p:cNvSpPr>
          <p:nvPr>
            <p:ph type="dt" sz="quarter" idx="1"/>
          </p:nvPr>
        </p:nvSpPr>
        <p:spPr>
          <a:xfrm>
            <a:off x="4023788" y="0"/>
            <a:ext cx="3078890" cy="513508"/>
          </a:xfrm>
          <a:prstGeom prst="rect">
            <a:avLst/>
          </a:prstGeom>
        </p:spPr>
        <p:txBody>
          <a:bodyPr vert="horz" lIns="62403" tIns="31201" rIns="62403" bIns="31201" rtlCol="0"/>
          <a:lstStyle>
            <a:lvl1pPr algn="r">
              <a:defRPr sz="800"/>
            </a:lvl1pPr>
          </a:lstStyle>
          <a:p>
            <a:fld id="{85A21D8F-8993-4B9F-81B3-1E8350B862A4}" type="datetimeFigureOut">
              <a:rPr lang="en-GB" smtClean="0"/>
              <a:t>17/11/2023</a:t>
            </a:fld>
            <a:endParaRPr lang="en-GB"/>
          </a:p>
        </p:txBody>
      </p:sp>
      <p:sp>
        <p:nvSpPr>
          <p:cNvPr id="4" name="Footer Placeholder 3">
            <a:extLst>
              <a:ext uri="{FF2B5EF4-FFF2-40B4-BE49-F238E27FC236}">
                <a16:creationId xmlns:a16="http://schemas.microsoft.com/office/drawing/2014/main" id="{16D20767-F351-0864-1A32-3271726B590C}"/>
              </a:ext>
            </a:extLst>
          </p:cNvPr>
          <p:cNvSpPr>
            <a:spLocks noGrp="1"/>
          </p:cNvSpPr>
          <p:nvPr>
            <p:ph type="ftr" sz="quarter" idx="2"/>
          </p:nvPr>
        </p:nvSpPr>
        <p:spPr>
          <a:xfrm>
            <a:off x="2" y="9721111"/>
            <a:ext cx="3078197" cy="513507"/>
          </a:xfrm>
          <a:prstGeom prst="rect">
            <a:avLst/>
          </a:prstGeom>
        </p:spPr>
        <p:txBody>
          <a:bodyPr vert="horz" lIns="62403" tIns="31201" rIns="62403" bIns="31201" rtlCol="0" anchor="b"/>
          <a:lstStyle>
            <a:lvl1pPr algn="l">
              <a:defRPr sz="800"/>
            </a:lvl1pPr>
          </a:lstStyle>
          <a:p>
            <a:endParaRPr lang="en-GB"/>
          </a:p>
        </p:txBody>
      </p:sp>
      <p:sp>
        <p:nvSpPr>
          <p:cNvPr id="5" name="Slide Number Placeholder 4">
            <a:extLst>
              <a:ext uri="{FF2B5EF4-FFF2-40B4-BE49-F238E27FC236}">
                <a16:creationId xmlns:a16="http://schemas.microsoft.com/office/drawing/2014/main" id="{F0E354AD-9CC3-E03D-7CE6-C14934C3A9B1}"/>
              </a:ext>
            </a:extLst>
          </p:cNvPr>
          <p:cNvSpPr>
            <a:spLocks noGrp="1"/>
          </p:cNvSpPr>
          <p:nvPr>
            <p:ph type="sldNum" sz="quarter" idx="3"/>
          </p:nvPr>
        </p:nvSpPr>
        <p:spPr>
          <a:xfrm>
            <a:off x="4023788" y="9721111"/>
            <a:ext cx="3078890" cy="513507"/>
          </a:xfrm>
          <a:prstGeom prst="rect">
            <a:avLst/>
          </a:prstGeom>
        </p:spPr>
        <p:txBody>
          <a:bodyPr vert="horz" lIns="62403" tIns="31201" rIns="62403" bIns="31201" rtlCol="0" anchor="b"/>
          <a:lstStyle>
            <a:lvl1pPr algn="r">
              <a:defRPr sz="800"/>
            </a:lvl1pPr>
          </a:lstStyle>
          <a:p>
            <a:fld id="{3FC491B7-1A49-401D-B115-46E2F19C874B}" type="slidenum">
              <a:rPr lang="en-GB" smtClean="0"/>
              <a:t>‹#›</a:t>
            </a:fld>
            <a:endParaRPr lang="en-GB"/>
          </a:p>
        </p:txBody>
      </p:sp>
    </p:spTree>
    <p:extLst>
      <p:ext uri="{BB962C8B-B14F-4D97-AF65-F5344CB8AC3E}">
        <p14:creationId xmlns:p14="http://schemas.microsoft.com/office/powerpoint/2010/main" val="20200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97" cy="513508"/>
          </a:xfrm>
          <a:prstGeom prst="rect">
            <a:avLst/>
          </a:prstGeom>
        </p:spPr>
        <p:txBody>
          <a:bodyPr vert="horz" lIns="62403" tIns="31201" rIns="62403" bIns="31201" rtlCol="0"/>
          <a:lstStyle>
            <a:lvl1pPr algn="l">
              <a:defRPr sz="800">
                <a:latin typeface="Nunito Sans" panose="00000500000000000000" pitchFamily="2" charset="0"/>
              </a:defRPr>
            </a:lvl1pPr>
          </a:lstStyle>
          <a:p>
            <a:endParaRPr lang="en-GB"/>
          </a:p>
        </p:txBody>
      </p:sp>
      <p:sp>
        <p:nvSpPr>
          <p:cNvPr id="3" name="Date Placeholder 2"/>
          <p:cNvSpPr>
            <a:spLocks noGrp="1"/>
          </p:cNvSpPr>
          <p:nvPr>
            <p:ph type="dt" idx="1"/>
          </p:nvPr>
        </p:nvSpPr>
        <p:spPr>
          <a:xfrm>
            <a:off x="4023788" y="0"/>
            <a:ext cx="3078890" cy="513508"/>
          </a:xfrm>
          <a:prstGeom prst="rect">
            <a:avLst/>
          </a:prstGeom>
        </p:spPr>
        <p:txBody>
          <a:bodyPr vert="horz" lIns="62403" tIns="31201" rIns="62403" bIns="31201" rtlCol="0"/>
          <a:lstStyle>
            <a:lvl1pPr algn="r">
              <a:defRPr sz="800">
                <a:latin typeface="Nunito Sans" panose="00000500000000000000" pitchFamily="2" charset="0"/>
              </a:defRPr>
            </a:lvl1pPr>
          </a:lstStyle>
          <a:p>
            <a:fld id="{255396BA-BA0B-E646-B112-BDB6D130FD61}" type="datetimeFigureOut">
              <a:rPr lang="en-GB" smtClean="0"/>
              <a:pPr/>
              <a:t>17/11/2023</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62403" tIns="31201" rIns="62403" bIns="31201"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62403" tIns="31201" rIns="62403" bIns="312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1"/>
            <a:ext cx="3078197" cy="513507"/>
          </a:xfrm>
          <a:prstGeom prst="rect">
            <a:avLst/>
          </a:prstGeom>
        </p:spPr>
        <p:txBody>
          <a:bodyPr vert="horz" lIns="62403" tIns="31201" rIns="62403" bIns="31201" rtlCol="0" anchor="b"/>
          <a:lstStyle>
            <a:lvl1pPr algn="l">
              <a:defRPr sz="8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4023788" y="9721111"/>
            <a:ext cx="3078890" cy="513507"/>
          </a:xfrm>
          <a:prstGeom prst="rect">
            <a:avLst/>
          </a:prstGeom>
        </p:spPr>
        <p:txBody>
          <a:bodyPr vert="horz" lIns="62403" tIns="31201" rIns="62403" bIns="31201" rtlCol="0" anchor="b"/>
          <a:lstStyle>
            <a:lvl1pPr algn="r">
              <a:defRPr sz="8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420856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Nunito Sans"/>
              </a:rPr>
              <a:t>A reminder of the current process and how it's changing (2 mins)</a:t>
            </a:r>
            <a:endParaRPr lang="en-GB"/>
          </a:p>
          <a:p>
            <a:r>
              <a:rPr lang="en-US">
                <a:latin typeface="Nunito Sans"/>
              </a:rPr>
              <a:t>why we want to move from one process to another, why things aren't adding value currently. System at the moment  burden on volunteers</a:t>
            </a:r>
          </a:p>
          <a:p>
            <a:endParaRPr lang="en-US"/>
          </a:p>
          <a:p>
            <a:endParaRPr lang="en-GB"/>
          </a:p>
          <a:p>
            <a:r>
              <a:rPr lang="en-US" b="1">
                <a:latin typeface="Nunito Sans"/>
              </a:rPr>
              <a:t>A more consistent, welcoming and easy way to complete the process</a:t>
            </a:r>
            <a:endParaRPr lang="en-US">
              <a:latin typeface="Nunito Sans"/>
            </a:endParaRPr>
          </a:p>
          <a:p>
            <a:r>
              <a:rPr lang="en-US">
                <a:latin typeface="Nunito Sans"/>
              </a:rPr>
              <a:t>It’ll be easier to see where a new volunteer is in their joining journey, as their progress will be tracked on their membership record.</a:t>
            </a:r>
          </a:p>
          <a:p>
            <a:r>
              <a:rPr lang="en-US">
                <a:latin typeface="Nunito Sans"/>
              </a:rPr>
              <a:t>Processes will be automated where possible to make an easier and speedier joining experience too, meaning less admin.</a:t>
            </a:r>
          </a:p>
          <a:p>
            <a:r>
              <a:rPr lang="en-US" b="1">
                <a:latin typeface="Nunito Sans"/>
              </a:rPr>
              <a:t>Removing Commissioner approval step and pre-provisional appointments to simplify the appointment process</a:t>
            </a:r>
            <a:endParaRPr lang="en-US">
              <a:latin typeface="Nunito Sans"/>
            </a:endParaRPr>
          </a:p>
          <a:p>
            <a:r>
              <a:rPr lang="en-US">
                <a:latin typeface="Nunito Sans"/>
              </a:rPr>
              <a:t>The joining process will be less confusing with simpler steps to follow.</a:t>
            </a:r>
          </a:p>
          <a:p>
            <a:r>
              <a:rPr lang="en-US">
                <a:latin typeface="Nunito Sans"/>
              </a:rPr>
              <a:t>Lead Volunteers will no longer have to manually approve new volunteers, however they’ll have more visibility throughout their journey and clearly be able to see what's going on.</a:t>
            </a:r>
          </a:p>
          <a:p>
            <a:r>
              <a:rPr lang="en-US" b="1">
                <a:latin typeface="Nunito Sans"/>
              </a:rPr>
              <a:t>A welcome conversation instead of an appointments panel</a:t>
            </a:r>
            <a:endParaRPr lang="en-US">
              <a:latin typeface="Nunito Sans"/>
            </a:endParaRPr>
          </a:p>
          <a:p>
            <a:r>
              <a:rPr lang="en-US">
                <a:latin typeface="Nunito Sans"/>
              </a:rPr>
              <a:t>Lots of people said they’d prefer a different way to welcome new volunteers, instead of an appointments panel.</a:t>
            </a:r>
          </a:p>
          <a:p>
            <a:r>
              <a:rPr lang="en-US">
                <a:latin typeface="Nunito Sans"/>
              </a:rPr>
              <a:t>We’re changing to a much more personal and welcoming experience for the new volunteer. This’ll give them the warmest welcome into their new volunteering journey</a:t>
            </a:r>
            <a:endParaRPr lang="en-GB">
              <a:latin typeface="Nunito Sans"/>
            </a:endParaRPr>
          </a:p>
          <a:p>
            <a:endParaRPr lang="en-US">
              <a:latin typeface="Nunito Sans"/>
            </a:endParaRPr>
          </a:p>
          <a:p>
            <a:endParaRPr lang="en-US">
              <a:latin typeface="Nunito Sans"/>
            </a:endParaRPr>
          </a:p>
          <a:p>
            <a:r>
              <a:rPr lang="en-US">
                <a:latin typeface="Nunito Sans"/>
              </a:rPr>
              <a:t>Continue introducing volunteer culture- to give an idea on approaching these difficult conversations with appointments panel members.</a:t>
            </a:r>
            <a:endParaRPr lang="en-GB">
              <a:latin typeface="Nunito San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187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Alison</a:t>
            </a:r>
          </a:p>
          <a:p>
            <a:r>
              <a:rPr lang="en-US">
                <a:latin typeface="Calibri"/>
                <a:ea typeface="Calibri"/>
                <a:cs typeface="Calibri"/>
              </a:rPr>
              <a:t>Introduce the welcome journey steps </a:t>
            </a:r>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307856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Nunito Sans"/>
              </a:rPr>
              <a:t>Let's zoom out and look at the whole journey a new volunteer takes to become a full member - </a:t>
            </a:r>
            <a:endParaRPr lang="en-US"/>
          </a:p>
          <a:p>
            <a:r>
              <a:rPr lang="en-GB">
                <a:latin typeface="Nunito Sans"/>
              </a:rPr>
              <a:t> </a:t>
            </a:r>
          </a:p>
          <a:p>
            <a:r>
              <a:rPr lang="en-GB">
                <a:latin typeface="Nunito Sans"/>
              </a:rPr>
              <a:t>I'd like to introduce you to Shivani. She is someone who has decided to volunteer with Scouts. She has never been a member and has no connection to Scouts, but is actively seeking a new volunteering opportunity. </a:t>
            </a:r>
            <a:r>
              <a:rPr lang="en-US">
                <a:latin typeface="Nunito Sans"/>
              </a:rPr>
              <a:t> </a:t>
            </a:r>
            <a:endParaRPr lang="en-GB">
              <a:latin typeface="Nunito Sans"/>
            </a:endParaRPr>
          </a:p>
          <a:p>
            <a:r>
              <a:rPr lang="en-GB">
                <a:latin typeface="Nunito Sans"/>
              </a:rPr>
              <a:t>Shivani will have previously gone through a few stages with us before this point, to decide if Scouts is right for her.  </a:t>
            </a:r>
            <a:r>
              <a:rPr lang="en-US">
                <a:latin typeface="Nunito Sans"/>
              </a:rPr>
              <a:t> </a:t>
            </a:r>
            <a:endParaRPr lang="en-GB">
              <a:latin typeface="Nunito Sans"/>
            </a:endParaRPr>
          </a:p>
          <a:p>
            <a:r>
              <a:rPr lang="en-GB">
                <a:latin typeface="Nunito Sans"/>
              </a:rPr>
              <a:t>She will have expressed an interest, either online by talking to an existing volunteer. </a:t>
            </a:r>
            <a:r>
              <a:rPr lang="en-US">
                <a:latin typeface="Nunito Sans"/>
              </a:rPr>
              <a:t> </a:t>
            </a:r>
            <a:endParaRPr lang="en-GB">
              <a:latin typeface="Nunito Sans"/>
            </a:endParaRPr>
          </a:p>
          <a:p>
            <a:r>
              <a:rPr lang="en-GB">
                <a:latin typeface="Nunito Sans"/>
              </a:rPr>
              <a:t>Once she has been matched to a role and understands what's involved she can update her personal information in her profile on Scouts.org.uk, which could have been set up by her or the recruiting volunteer. From this point onwards Shivani and her local team leader will be able to follow her progress in the system.</a:t>
            </a:r>
          </a:p>
          <a:p>
            <a:r>
              <a:rPr lang="en-GB">
                <a:latin typeface="Nunito Sans"/>
              </a:rPr>
              <a:t> </a:t>
            </a:r>
          </a:p>
          <a:p>
            <a:r>
              <a:rPr lang="en-GB">
                <a:latin typeface="Nunito Sans"/>
              </a:rPr>
              <a:t>When she logs in, she will be able to complete the steps in the yellow box in any order but they must be initiated within the first 6 weeks.</a:t>
            </a:r>
          </a:p>
          <a:p>
            <a:r>
              <a:rPr lang="en-GB">
                <a:latin typeface="Nunito Sans"/>
              </a:rPr>
              <a:t> </a:t>
            </a:r>
          </a:p>
          <a:p>
            <a:r>
              <a:rPr lang="en-GB">
                <a:latin typeface="Nunito Sans"/>
              </a:rPr>
              <a:t>She can go through the disclosure process on her phone now and it will be quicker and easier to do. </a:t>
            </a:r>
          </a:p>
          <a:p>
            <a:r>
              <a:rPr lang="en-GB">
                <a:latin typeface="Nunito Sans"/>
              </a:rPr>
              <a:t> </a:t>
            </a:r>
          </a:p>
          <a:p>
            <a:r>
              <a:rPr lang="en-GB">
                <a:latin typeface="Nunito Sans"/>
              </a:rPr>
              <a:t>The references process is improved- as soon as she submits the referee details the system will contact them directly. Her referees can complete the request then and there for an instant response.   </a:t>
            </a:r>
          </a:p>
          <a:p>
            <a:r>
              <a:rPr lang="en-GB">
                <a:latin typeface="Nunito Sans"/>
              </a:rPr>
              <a:t> </a:t>
            </a:r>
          </a:p>
          <a:p>
            <a:r>
              <a:rPr lang="en-GB">
                <a:latin typeface="Nunito Sans"/>
              </a:rPr>
              <a:t>Once she's had the welcome conversation and the result is recorded that part is complete. </a:t>
            </a:r>
            <a:endParaRPr lang="en-GB"/>
          </a:p>
          <a:p>
            <a:r>
              <a:rPr lang="en-GB">
                <a:latin typeface="Nunito Sans"/>
              </a:rPr>
              <a:t> </a:t>
            </a:r>
          </a:p>
          <a:p>
            <a:r>
              <a:rPr lang="en-GB">
                <a:latin typeface="Nunito Sans"/>
              </a:rPr>
              <a:t>She will also have to sign the declarations which will give her permission to access further information if need as part of her role. If it's relevant to her role she may need to complete a trustee eligibility check too, but not all new volunteers will have to do this. </a:t>
            </a:r>
            <a:endParaRPr lang="en-GB"/>
          </a:p>
          <a:p>
            <a:r>
              <a:rPr lang="en-GB">
                <a:latin typeface="Nunito Sans"/>
              </a:rPr>
              <a:t> </a:t>
            </a:r>
          </a:p>
          <a:p>
            <a:r>
              <a:rPr lang="en-GB">
                <a:latin typeface="Nunito Sans"/>
              </a:rPr>
              <a:t>The internal check on HQ records will automatically happen whilst the other checks are progressing, but Shivani and her team leader will be able to see when that's complete and if anything is highlighted from it.</a:t>
            </a:r>
          </a:p>
          <a:p>
            <a:r>
              <a:rPr lang="en-GB">
                <a:latin typeface="Nunito Sans"/>
              </a:rPr>
              <a:t> </a:t>
            </a:r>
          </a:p>
          <a:p>
            <a:r>
              <a:rPr lang="en-GB">
                <a:latin typeface="Nunito Sans"/>
              </a:rPr>
              <a:t>Shivani is responsible for completing her growing roots learning and she'll have 6 months to complete this.  </a:t>
            </a:r>
            <a:endParaRPr lang="en-GB"/>
          </a:p>
          <a:p>
            <a:r>
              <a:rPr lang="en-GB">
                <a:latin typeface="Nunito Sans"/>
              </a:rPr>
              <a:t> </a:t>
            </a:r>
          </a:p>
          <a:p>
            <a:r>
              <a:rPr lang="en-GB">
                <a:latin typeface="Nunito Sans"/>
              </a:rPr>
              <a:t>Whilst completing these checks she will also be able to begin her local induction and get volunteering.  Further information will be coming in a future call about all the elements the Scouts Volunteering induction includes.</a:t>
            </a:r>
          </a:p>
          <a:p>
            <a:endParaRPr lang="en-US">
              <a:latin typeface="Nunito Sans"/>
            </a:endParaRPr>
          </a:p>
          <a:p>
            <a:r>
              <a:rPr lang="en-US">
                <a:latin typeface="Nunito Sans"/>
              </a:rPr>
              <a:t>In other scenarios, so</a:t>
            </a:r>
            <a:endParaRPr lang="en-GB">
              <a:latin typeface="Nunito Sans"/>
            </a:endParaRPr>
          </a:p>
          <a:p>
            <a:r>
              <a:rPr lang="en-US">
                <a:latin typeface="Nunito Sans"/>
              </a:rPr>
              <a:t>If she was changing or adding a role as an existing volunteer, she would have to re-complete declarations and the internal check, but won't complete a new welcome conversation.   </a:t>
            </a:r>
            <a:endParaRPr lang="en-GB">
              <a:latin typeface="Nunito Sans"/>
            </a:endParaRPr>
          </a:p>
          <a:p>
            <a:r>
              <a:rPr lang="en-US">
                <a:latin typeface="Nunito Sans"/>
              </a:rPr>
              <a:t>If </a:t>
            </a:r>
            <a:r>
              <a:rPr lang="en-GB">
                <a:latin typeface="Nunito Sans"/>
              </a:rPr>
              <a:t>Shivani was </a:t>
            </a:r>
            <a:r>
              <a:rPr lang="en-US">
                <a:latin typeface="Nunito Sans"/>
              </a:rPr>
              <a:t>a young leader is transitioning into an adult role, she would have to complete all checks and the welcome conversation. </a:t>
            </a:r>
            <a:endParaRPr lang="en-GB"/>
          </a:p>
          <a:p>
            <a:r>
              <a:rPr lang="en-GB">
                <a:latin typeface="Nunito Sans"/>
              </a:rPr>
              <a:t> </a:t>
            </a:r>
          </a:p>
          <a:p>
            <a:r>
              <a:rPr lang="en-GB">
                <a:latin typeface="Nunito Sans"/>
              </a:rPr>
              <a:t> </a:t>
            </a:r>
          </a:p>
          <a:p>
            <a:endParaRPr lang="en-GB">
              <a:latin typeface="Nunito Sans"/>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a:p>
        </p:txBody>
      </p:sp>
    </p:spTree>
    <p:extLst>
      <p:ext uri="{BB962C8B-B14F-4D97-AF65-F5344CB8AC3E}">
        <p14:creationId xmlns:p14="http://schemas.microsoft.com/office/powerpoint/2010/main" val="255175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Heather</a:t>
            </a:r>
          </a:p>
          <a:p>
            <a:endParaRPr lang="en-US">
              <a:latin typeface="Calibri"/>
              <a:ea typeface="Calibri"/>
              <a:cs typeface="Calibri"/>
            </a:endParaRPr>
          </a:p>
          <a:p>
            <a:r>
              <a:rPr lang="en-US">
                <a:latin typeface="Calibri"/>
                <a:ea typeface="Calibri"/>
                <a:cs typeface="Calibri"/>
              </a:rPr>
              <a:t>We have developed a set of resources to support welcoming new adults. These have been created as a result of feedback and listening to lots of different stakeholders, and subject matter experts. Also as a result of previous collaboration work with Girlguiding in the discovery and research phases. </a:t>
            </a:r>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329467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Heather</a:t>
            </a:r>
          </a:p>
          <a:p>
            <a:endParaRPr lang="en-US">
              <a:latin typeface="Calibri"/>
              <a:ea typeface="Calibri"/>
              <a:cs typeface="Calibri"/>
            </a:endParaRPr>
          </a:p>
          <a:p>
            <a:r>
              <a:rPr lang="en-US">
                <a:latin typeface="Calibri"/>
                <a:ea typeface="Calibri"/>
                <a:cs typeface="Calibri"/>
              </a:rPr>
              <a:t>The resources are all hosted on scouts.org.uk, and will be within the Volunteer Experience pages once they go live to all. </a:t>
            </a:r>
          </a:p>
          <a:p>
            <a:r>
              <a:rPr lang="en-US">
                <a:latin typeface="Calibri"/>
                <a:ea typeface="Calibri"/>
                <a:cs typeface="Calibri"/>
              </a:rPr>
              <a:t>You'll find a central page </a:t>
            </a:r>
            <a:r>
              <a:rPr lang="en-US">
                <a:latin typeface="Calibri"/>
                <a:cs typeface="Calibri"/>
              </a:rPr>
              <a:t>which will link to all the welcome resources needed to support the joining journey of a new member. </a:t>
            </a:r>
            <a:r>
              <a:rPr lang="en-US">
                <a:latin typeface="Nunito Sans"/>
              </a:rPr>
              <a:t>We'll build on these over time and it will become a hub for all welcome resources</a:t>
            </a:r>
          </a:p>
          <a:p>
            <a:r>
              <a:rPr lang="en-US">
                <a:latin typeface="Calibri"/>
                <a:ea typeface="Calibri"/>
                <a:cs typeface="Calibri"/>
              </a:rPr>
              <a:t>Here you'll find an explanation of why we're changing the process, checklists and supporting guidance on running the welcome conversation and the learning needed to be completed by a welcome conversation volunteer.</a:t>
            </a:r>
          </a:p>
          <a:p>
            <a:endParaRPr lang="en-US">
              <a:latin typeface="Nunito Sans"/>
            </a:endParaRPr>
          </a:p>
          <a:p>
            <a:r>
              <a:rPr lang="en-US">
                <a:latin typeface="Nunito Sans"/>
              </a:rPr>
              <a:t>You should have all received these in the email before the call. If you have feedback on the page layout or content please do get in touch through the TL inbox, or fill in the pop up poll directly on the pages.</a:t>
            </a:r>
          </a:p>
          <a:p>
            <a:r>
              <a:rPr lang="en-US">
                <a:latin typeface="Nunito Sans"/>
              </a:rPr>
              <a:t> </a:t>
            </a:r>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183772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Nunito Sans"/>
              </a:rPr>
              <a:t>So, why do we still need to have a welcome conversation. </a:t>
            </a:r>
            <a:endParaRPr lang="en-US" strike="sngStrike"/>
          </a:p>
          <a:p>
            <a:r>
              <a:rPr lang="en-GB">
                <a:latin typeface="Nunito Sans"/>
              </a:rPr>
              <a:t>We want to give a great first impression to new volunteers. We want them to feel welcomed, valued and supported in their first few weeks of joining.</a:t>
            </a:r>
            <a:endParaRPr lang="en-US">
              <a:latin typeface="Nunito Sans"/>
            </a:endParaRPr>
          </a:p>
          <a:p>
            <a:r>
              <a:rPr lang="en-GB">
                <a:latin typeface="Nunito Sans"/>
              </a:rPr>
              <a:t>The welcome conversation will help them to feel part of the team and prepared for their volunteering. It will help us work out if they're right for Scouts but most importantly if Scouts is right for them. </a:t>
            </a:r>
            <a:endParaRPr lang="en-US">
              <a:latin typeface="Nunito Sans"/>
            </a:endParaRPr>
          </a:p>
          <a:p>
            <a:r>
              <a:rPr lang="en-GB">
                <a:latin typeface="Nunito Sans"/>
              </a:rPr>
              <a:t>At Scouts, we always put young people first and we're committed to following the NSPCC guidelines for safer recruitment. The welcome conversation is an opportunity to make sure new volunteers are clear on our expectations of them. We need to make sure they understand and commit to our values, and how we keep young people safe.</a:t>
            </a:r>
            <a:endParaRPr lang="en-US">
              <a:latin typeface="Nunito Sans"/>
            </a:endParaRPr>
          </a:p>
          <a:p>
            <a:endParaRPr lang="en-GB"/>
          </a:p>
          <a:p>
            <a:r>
              <a:rPr lang="en-GB">
                <a:latin typeface="Nunito Sans"/>
              </a:rPr>
              <a:t>We have the opportunity to connect with new volunteers at the start of their journey. It’s a great opportunity for them to ask questions openly to help them understand their tasks and responsibilities.</a:t>
            </a:r>
          </a:p>
          <a:p>
            <a:r>
              <a:rPr lang="en-GB">
                <a:latin typeface="Nunito Sans"/>
              </a:rPr>
              <a:t> </a:t>
            </a:r>
          </a:p>
          <a:p>
            <a:r>
              <a:rPr lang="en-GB">
                <a:latin typeface="Nunito Sans"/>
              </a:rPr>
              <a:t>How does this work compared to our current process? </a:t>
            </a:r>
          </a:p>
          <a:p>
            <a:r>
              <a:rPr lang="en-GB">
                <a:latin typeface="Nunito Sans"/>
              </a:rPr>
              <a:t> </a:t>
            </a:r>
          </a:p>
          <a:p>
            <a:r>
              <a:rPr lang="en-GB">
                <a:latin typeface="Nunito Sans"/>
              </a:rPr>
              <a:t>The appointments panel is going to go, and new volunteers will have a welcome conversation instead. </a:t>
            </a:r>
            <a:br>
              <a:rPr lang="en-GB"/>
            </a:br>
            <a:br>
              <a:rPr lang="en-GB"/>
            </a:br>
            <a:r>
              <a:rPr lang="en-GB">
                <a:latin typeface="Nunito Sans"/>
              </a:rPr>
              <a:t>Currently you can be an appointments panel member as part of the appointments advisory committee. Being a member of the appointments panel could be your only role at Scouts. This currently sits as a sub-committee of the trustee board. Moving forwards into the new structure welcome conversations will be carried out by two people- the local team leader or lead volunteer </a:t>
            </a:r>
            <a:r>
              <a:rPr lang="en-GB" u="sng">
                <a:latin typeface="Nunito Sans"/>
              </a:rPr>
              <a:t>and another 'independent' volunteer who could be part of another group but will have a similar role to the one being recruited.</a:t>
            </a:r>
          </a:p>
          <a:p>
            <a:endParaRPr lang="en-GB">
              <a:latin typeface="Nunito Sans"/>
            </a:endParaRPr>
          </a:p>
          <a:p>
            <a:r>
              <a:rPr lang="en-GB">
                <a:latin typeface="Nunito Sans"/>
              </a:rPr>
              <a:t>We want Districts, Counties and Regions to have lots of members who could hold the welcome conversation and support recruitment in their area. They will </a:t>
            </a:r>
            <a:r>
              <a:rPr lang="en-GB" b="1">
                <a:latin typeface="Nunito Sans"/>
              </a:rPr>
              <a:t>not </a:t>
            </a:r>
            <a:r>
              <a:rPr lang="en-GB">
                <a:latin typeface="Nunito Sans"/>
              </a:rPr>
              <a:t>be able to run a welcome conversation for anyone in their group and they will have to do the learning to receive the Welcome Conversation accreditation.  </a:t>
            </a:r>
            <a:endParaRPr lang="en-GB"/>
          </a:p>
          <a:p>
            <a:endParaRPr lang="en-GB">
              <a:latin typeface="Nunito Sans"/>
            </a:endParaRPr>
          </a:p>
          <a:p>
            <a:r>
              <a:rPr lang="en-GB">
                <a:latin typeface="Nunito Sans"/>
              </a:rPr>
              <a:t>The accreditation gives them permission to do the task and it'll be linked to the volunteering development team, so they will know who in their local area can deliver welcome conversations. When a team leader needs a welcome conversation for a new adult they should approach the volunteering development team who will be able to suggest some independent volunteers who have no existing connection to the group or new volunteer. </a:t>
            </a:r>
          </a:p>
        </p:txBody>
      </p:sp>
      <p:sp>
        <p:nvSpPr>
          <p:cNvPr id="4" name="Slide Number Placeholder 3"/>
          <p:cNvSpPr>
            <a:spLocks noGrp="1"/>
          </p:cNvSpPr>
          <p:nvPr>
            <p:ph type="sldNum" sz="quarter" idx="5"/>
          </p:nvPr>
        </p:nvSpPr>
        <p:spPr/>
        <p:txBody>
          <a:bodyPr/>
          <a:lstStyle/>
          <a:p>
            <a:fld id="{A4DA806A-0AB2-4936-99EF-3BDC7353D85A}" type="slidenum">
              <a:rPr lang="en-GB" smtClean="0"/>
              <a:t>16</a:t>
            </a:fld>
            <a:endParaRPr lang="en-GB"/>
          </a:p>
        </p:txBody>
      </p:sp>
    </p:spTree>
    <p:extLst>
      <p:ext uri="{BB962C8B-B14F-4D97-AF65-F5344CB8AC3E}">
        <p14:creationId xmlns:p14="http://schemas.microsoft.com/office/powerpoint/2010/main" val="50130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a:p>
            <a:r>
              <a:rPr lang="en-GB">
                <a:latin typeface="Nunito Sans"/>
              </a:rPr>
              <a:t>As mentioned previously, welcome conversations cannot be carried out by volunteers from the same group. </a:t>
            </a:r>
            <a:endParaRPr lang="en-GB"/>
          </a:p>
          <a:p>
            <a:r>
              <a:rPr lang="en-GB">
                <a:latin typeface="Nunito Sans"/>
              </a:rPr>
              <a:t>It means that current members of the appointments advisory committee will have to gain the accreditation to deliver the conversation, and that those who do deliver the conversation should have a similar role to that of the new volunteer, for example a beaver team member can deliver the conversation for a fellow new Beaver or Squirrels team member from another group- they should be someone who they connect with around the experience within that section. </a:t>
            </a:r>
          </a:p>
          <a:p>
            <a:r>
              <a:rPr lang="en-GB">
                <a:latin typeface="Nunito Sans"/>
              </a:rPr>
              <a:t> they need to a) be a full member (in a different Group), b) do the welcome conversation learning and c) receive a Welcome Conversation Volunteer accreditation. They co-lead the welcome conversation with the team leader or Lead Volunteer - who'll be able to carry out welcome conversations as default as part of their role and will also need to undertake the learning. </a:t>
            </a:r>
            <a:endParaRPr lang="en-GB"/>
          </a:p>
          <a:p>
            <a:endParaRPr lang="en-GB">
              <a:latin typeface="Nunito Sans"/>
            </a:endParaRPr>
          </a:p>
          <a:p>
            <a:endParaRPr lang="en-GB"/>
          </a:p>
          <a:p>
            <a:r>
              <a:rPr lang="en-GB">
                <a:latin typeface="Nunito Sans"/>
              </a:rPr>
              <a:t>Alison is now going to take us through running Shivani's welcome conversation</a:t>
            </a:r>
            <a:endParaRPr lang="en-GB"/>
          </a:p>
        </p:txBody>
      </p:sp>
      <p:sp>
        <p:nvSpPr>
          <p:cNvPr id="4" name="Slide Number Placeholder 3"/>
          <p:cNvSpPr>
            <a:spLocks noGrp="1"/>
          </p:cNvSpPr>
          <p:nvPr>
            <p:ph type="sldNum" sz="quarter" idx="10"/>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296186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a:p>
            <a:endParaRPr lang="en-GB"/>
          </a:p>
          <a:p>
            <a:endParaRPr lang="en-GB"/>
          </a:p>
        </p:txBody>
      </p:sp>
      <p:sp>
        <p:nvSpPr>
          <p:cNvPr id="4" name="Slide Number Placeholder 3"/>
          <p:cNvSpPr>
            <a:spLocks noGrp="1"/>
          </p:cNvSpPr>
          <p:nvPr>
            <p:ph type="sldNum" sz="quarter" idx="10"/>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3424573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a:p>
            <a:r>
              <a:rPr lang="en-US">
                <a:latin typeface="Calibri"/>
                <a:ea typeface="Calibri"/>
                <a:cs typeface="Calibri"/>
              </a:rPr>
              <a:t>We've created webpages to explain everything about running a welcome conversation. They include a comprehensive guide on how to run a welcome conversation, a checklist that can be downloaded and used when carrying out the conversation, and everything you need to know about learning for those volunteers who will be delivering welcome conversations. For volunteers who are delivering the welcome conversation they need </a:t>
            </a:r>
            <a:r>
              <a:rPr lang="en-US">
                <a:latin typeface="Nunito Sans"/>
              </a:rPr>
              <a:t>to be an active Scouts member with an existing role in the new structure and have completed the Welcome Conversation learning </a:t>
            </a:r>
          </a:p>
          <a:p>
            <a:endParaRPr lang="en-US">
              <a:latin typeface="Calibri"/>
              <a:ea typeface="Calibri"/>
              <a:cs typeface="Calibri"/>
            </a:endParaRPr>
          </a:p>
          <a:p>
            <a:r>
              <a:rPr lang="en-US">
                <a:latin typeface="Calibri"/>
                <a:ea typeface="Calibri"/>
                <a:cs typeface="Calibri"/>
              </a:rPr>
              <a:t>These have all been designed based on feedback and iterations through speaking to volunteers, as well as people external to Scouts and running workshops with groups of subject matter experts including inclusion specialists. </a:t>
            </a:r>
          </a:p>
          <a:p>
            <a:endParaRPr lang="en-US">
              <a:latin typeface="Calibri"/>
              <a:ea typeface="Calibri"/>
              <a:cs typeface="Calibri"/>
            </a:endParaRPr>
          </a:p>
          <a:p>
            <a:endParaRPr lang="en-US">
              <a:latin typeface="Calibri"/>
              <a:ea typeface="Calibri"/>
              <a:cs typeface="Calibri"/>
            </a:endParaRPr>
          </a:p>
          <a:p>
            <a:r>
              <a:rPr lang="en-US">
                <a:latin typeface="Calibri"/>
                <a:ea typeface="Calibri"/>
                <a:cs typeface="Calibri"/>
              </a:rPr>
              <a:t>Checklist- talk through how feedback has led to this resource and how it has been created to aid support in the conversation for both the new volunteer and the welcome conversation volunteer</a:t>
            </a:r>
            <a:endParaRPr lang="en-US">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236211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a:p>
            <a:r>
              <a:rPr lang="en-US">
                <a:latin typeface="Calibri"/>
                <a:ea typeface="Calibri"/>
                <a:cs typeface="Calibri"/>
              </a:rPr>
              <a:t>There is a suite of videos which will be included on the new learning system, as well as on these webpages. These are the videos which any volunteer who is involved in the delivery of the welcome conversation will need to watch to be able to deliver the conversation locally. </a:t>
            </a:r>
            <a:endParaRPr lang="en-US"/>
          </a:p>
          <a:p>
            <a:r>
              <a:rPr lang="en-US">
                <a:latin typeface="Calibri"/>
                <a:cs typeface="Calibri"/>
              </a:rPr>
              <a:t>They can start watching these videos prior to go-live.....</a:t>
            </a:r>
            <a:endParaRPr lang="en-US">
              <a:latin typeface="Calibri"/>
              <a:ea typeface="Calibri"/>
              <a:cs typeface="Calibri"/>
            </a:endParaRPr>
          </a:p>
          <a:p>
            <a:r>
              <a:rPr lang="en-US">
                <a:latin typeface="Calibri"/>
                <a:ea typeface="Calibri"/>
                <a:cs typeface="Calibri"/>
              </a:rPr>
              <a:t>There will be a newer version of these videos ready for when this launches to the 90%</a:t>
            </a:r>
          </a:p>
          <a:p>
            <a:r>
              <a:rPr lang="en-US">
                <a:latin typeface="Calibri"/>
                <a:ea typeface="Calibri"/>
                <a:cs typeface="Calibri"/>
              </a:rPr>
              <a:t>Need to keep a local record pre- day 1 of the people who have watched these before go live so they can be added to the system as soon as its ready. </a:t>
            </a:r>
            <a:r>
              <a:rPr lang="en-GB"/>
              <a:t>We have a set of 3 videos currently which will make up the learning needed to gain the accreditation. (These videos will also be enhanced to a new version compared to the ones on the current webpages).Team leaders and lead volunteers will also have to complete these videos for delivering welcome conversations in their teams or areas. These videos will be on the learning system for day 1.</a:t>
            </a:r>
          </a:p>
          <a:p>
            <a:endParaRPr lang="en-US">
              <a:latin typeface="Calibri"/>
              <a:ea typeface="Calibri"/>
              <a:cs typeface="Calibri"/>
            </a:endParaRPr>
          </a:p>
          <a:p>
            <a:r>
              <a:rPr lang="en-US">
                <a:latin typeface="Calibri"/>
                <a:ea typeface="Calibri"/>
                <a:cs typeface="Calibri"/>
              </a:rPr>
              <a:t>Previously shared with EA TL's and asked for feedback</a:t>
            </a:r>
            <a:endParaRPr lang="en-US"/>
          </a:p>
          <a:p>
            <a:r>
              <a:rPr lang="en-US">
                <a:latin typeface="Calibri"/>
                <a:ea typeface="Calibri"/>
                <a:cs typeface="Calibri"/>
              </a:rPr>
              <a:t>Now sharing wider and added Hotjar questions added on all welcome webpages </a:t>
            </a:r>
          </a:p>
          <a:p>
            <a:endParaRPr lang="en-US">
              <a:latin typeface="Calibri"/>
              <a:ea typeface="Calibri"/>
              <a:cs typeface="Calibri"/>
            </a:endParaRPr>
          </a:p>
          <a:p>
            <a:endParaRPr lang="en-US">
              <a:latin typeface="Calibri"/>
              <a:ea typeface="Calibri"/>
              <a:cs typeface="Calibri"/>
            </a:endParaRPr>
          </a:p>
          <a:p>
            <a:r>
              <a:rPr lang="en-US">
                <a:latin typeface="Calibri"/>
                <a:ea typeface="Calibri"/>
                <a:cs typeface="Calibri"/>
              </a:rPr>
              <a:t>In development, feedback by....</a:t>
            </a:r>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415358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54957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3405354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354554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539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374997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340493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1505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175790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21311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Nunito Sans"/>
              </a:rPr>
              <a:t>Reference research with existing volunteers, Scouts staff and those outside of Scouting</a:t>
            </a:r>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3156680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11/17/2023</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6591163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B93-D5A9-C64C-B9E3-99F0DE57C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5826E-1172-9040-B965-877B3DAB4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FCB17-8BA5-D243-ABFF-5AD120C4A2C3}"/>
              </a:ext>
            </a:extLst>
          </p:cNvPr>
          <p:cNvSpPr>
            <a:spLocks noGrp="1"/>
          </p:cNvSpPr>
          <p:nvPr>
            <p:ph type="dt" sz="half" idx="10"/>
          </p:nvPr>
        </p:nvSpPr>
        <p:spPr/>
        <p:txBody>
          <a:bodyPr/>
          <a:lstStyle/>
          <a:p>
            <a:fld id="{A45B43EB-0F14-8440-952E-EC24169DF45A}" type="datetimeFigureOut">
              <a:rPr lang="en-US" smtClean="0"/>
              <a:t>11/17/2023</a:t>
            </a:fld>
            <a:endParaRPr lang="en-US"/>
          </a:p>
        </p:txBody>
      </p:sp>
      <p:sp>
        <p:nvSpPr>
          <p:cNvPr id="5" name="Footer Placeholder 4">
            <a:extLst>
              <a:ext uri="{FF2B5EF4-FFF2-40B4-BE49-F238E27FC236}">
                <a16:creationId xmlns:a16="http://schemas.microsoft.com/office/drawing/2014/main" id="{8DB9A1EF-0CBD-5246-A34E-CF7D2486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C30AC-82E2-F74F-872A-AA11E96816F0}"/>
              </a:ext>
            </a:extLst>
          </p:cNvPr>
          <p:cNvSpPr>
            <a:spLocks noGrp="1"/>
          </p:cNvSpPr>
          <p:nvPr>
            <p:ph type="sldNum" sz="quarter" idx="12"/>
          </p:nvPr>
        </p:nvSpPr>
        <p:spPr/>
        <p:txBody>
          <a:bodyPr/>
          <a:lstStyle/>
          <a:p>
            <a:fld id="{B41D449C-94DD-4940-9A2C-8439EE4FA5EF}" type="slidenum">
              <a:rPr lang="en-US" smtClean="0"/>
              <a:t>‹#›</a:t>
            </a:fld>
            <a:endParaRPr lang="en-US"/>
          </a:p>
        </p:txBody>
      </p:sp>
    </p:spTree>
    <p:extLst>
      <p:ext uri="{BB962C8B-B14F-4D97-AF65-F5344CB8AC3E}">
        <p14:creationId xmlns:p14="http://schemas.microsoft.com/office/powerpoint/2010/main" val="19274866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asic Page" type="tx">
  <p:cSld name="Basic Page">
    <p:bg>
      <p:bgPr>
        <a:solidFill>
          <a:schemeClr val="lt1"/>
        </a:solidFill>
        <a:effectLst/>
      </p:bgPr>
    </p:bg>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41246140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11/17/2023</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859" r:id="rId3"/>
    <p:sldLayoutId id="2147483941" r:id="rId4"/>
    <p:sldLayoutId id="2147483691" r:id="rId5"/>
    <p:sldLayoutId id="2147483942" r:id="rId6"/>
    <p:sldLayoutId id="2147483666" r:id="rId7"/>
    <p:sldLayoutId id="2147483667" r:id="rId8"/>
    <p:sldLayoutId id="2147483668" r:id="rId9"/>
    <p:sldLayoutId id="2147483662" r:id="rId10"/>
    <p:sldLayoutId id="2147483669" r:id="rId11"/>
    <p:sldLayoutId id="2147483671" r:id="rId12"/>
    <p:sldLayoutId id="2147483672" r:id="rId13"/>
    <p:sldLayoutId id="2147483673" r:id="rId14"/>
    <p:sldLayoutId id="2147483674" r:id="rId15"/>
    <p:sldLayoutId id="2147483675" r:id="rId16"/>
    <p:sldLayoutId id="2147483676" r:id="rId17"/>
    <p:sldLayoutId id="2147483713" r:id="rId18"/>
    <p:sldLayoutId id="2147483677" r:id="rId19"/>
    <p:sldLayoutId id="2147483714" r:id="rId20"/>
    <p:sldLayoutId id="2147483679" r:id="rId21"/>
    <p:sldLayoutId id="2147483715" r:id="rId22"/>
    <p:sldLayoutId id="2147483721" r:id="rId23"/>
    <p:sldLayoutId id="2147483680" r:id="rId24"/>
    <p:sldLayoutId id="2147483681" r:id="rId25"/>
    <p:sldLayoutId id="2147483913" r:id="rId26"/>
    <p:sldLayoutId id="2147483692" r:id="rId27"/>
    <p:sldLayoutId id="2147483711" r:id="rId28"/>
    <p:sldLayoutId id="2147483682" r:id="rId29"/>
    <p:sldLayoutId id="2147483683" r:id="rId30"/>
    <p:sldLayoutId id="2147483707" r:id="rId31"/>
    <p:sldLayoutId id="2147483697" r:id="rId32"/>
    <p:sldLayoutId id="2147483708" r:id="rId33"/>
    <p:sldLayoutId id="2147483701" r:id="rId34"/>
    <p:sldLayoutId id="2147483709" r:id="rId35"/>
    <p:sldLayoutId id="2147483702" r:id="rId36"/>
    <p:sldLayoutId id="2147483710" r:id="rId37"/>
    <p:sldLayoutId id="2147483687" r:id="rId38"/>
    <p:sldLayoutId id="2147483712" r:id="rId39"/>
    <p:sldLayoutId id="2147483699" r:id="rId40"/>
    <p:sldLayoutId id="2147483716" r:id="rId41"/>
    <p:sldLayoutId id="2147483717" r:id="rId42"/>
    <p:sldLayoutId id="2147483698" r:id="rId43"/>
    <p:sldLayoutId id="2147483722" r:id="rId44"/>
    <p:sldLayoutId id="2147483723" r:id="rId45"/>
    <p:sldLayoutId id="2147483700" r:id="rId46"/>
    <p:sldLayoutId id="2147483718" r:id="rId47"/>
    <p:sldLayoutId id="2147483719" r:id="rId48"/>
    <p:sldLayoutId id="2147483720" r:id="rId49"/>
    <p:sldLayoutId id="2147483689" r:id="rId50"/>
    <p:sldLayoutId id="2147483696" r:id="rId51"/>
    <p:sldLayoutId id="2147483703" r:id="rId52"/>
    <p:sldLayoutId id="2147483864" r:id="rId53"/>
    <p:sldLayoutId id="2147483865" r:id="rId54"/>
    <p:sldLayoutId id="2147483866" r:id="rId55"/>
    <p:sldLayoutId id="2147483860" r:id="rId56"/>
    <p:sldLayoutId id="2147483867" r:id="rId57"/>
    <p:sldLayoutId id="2147483868" r:id="rId58"/>
    <p:sldLayoutId id="2147483869" r:id="rId59"/>
    <p:sldLayoutId id="2147483870" r:id="rId60"/>
    <p:sldLayoutId id="2147483871" r:id="rId61"/>
    <p:sldLayoutId id="2147483872" r:id="rId62"/>
    <p:sldLayoutId id="2147483873" r:id="rId63"/>
    <p:sldLayoutId id="2147483943" r:id="rId64"/>
    <p:sldLayoutId id="2147483874" r:id="rId65"/>
    <p:sldLayoutId id="2147483944" r:id="rId66"/>
    <p:sldLayoutId id="2147483875" r:id="rId67"/>
    <p:sldLayoutId id="2147483945" r:id="rId68"/>
    <p:sldLayoutId id="2147483946" r:id="rId69"/>
    <p:sldLayoutId id="2147483876" r:id="rId70"/>
    <p:sldLayoutId id="2147483947" r:id="rId71"/>
    <p:sldLayoutId id="2147483877" r:id="rId72"/>
    <p:sldLayoutId id="2147483948" r:id="rId73"/>
    <p:sldLayoutId id="2147483949" r:id="rId74"/>
    <p:sldLayoutId id="2147483878" r:id="rId75"/>
    <p:sldLayoutId id="2147483950" r:id="rId76"/>
    <p:sldLayoutId id="2147483951" r:id="rId77"/>
    <p:sldLayoutId id="2147483952" r:id="rId78"/>
    <p:sldLayoutId id="2147483953" r:id="rId79"/>
    <p:sldLayoutId id="2147483954" r:id="rId80"/>
    <p:sldLayoutId id="2147483955" r:id="rId81"/>
    <p:sldLayoutId id="2147483956" r:id="rId82"/>
    <p:sldLayoutId id="2147483957" r:id="rId83"/>
    <p:sldLayoutId id="2147483958" r:id="rId84"/>
    <p:sldLayoutId id="2147483959" r:id="rId85"/>
    <p:sldLayoutId id="2147483960" r:id="rId86"/>
    <p:sldLayoutId id="2147483961" r:id="rId87"/>
    <p:sldLayoutId id="2147483962" r:id="rId88"/>
    <p:sldLayoutId id="2147483963" r:id="rId89"/>
    <p:sldLayoutId id="2147483964" r:id="rId90"/>
    <p:sldLayoutId id="2147483965" r:id="rId91"/>
    <p:sldLayoutId id="2147483966" r:id="rId92"/>
    <p:sldLayoutId id="2147483967" r:id="rId93"/>
    <p:sldLayoutId id="2147483968" r:id="rId94"/>
    <p:sldLayoutId id="2147483969" r:id="rId95"/>
    <p:sldLayoutId id="2147483970" r:id="rId96"/>
    <p:sldLayoutId id="2147483971" r:id="rId97"/>
    <p:sldLayoutId id="2147483972" r:id="rId98"/>
    <p:sldLayoutId id="2147483704" r:id="rId99"/>
    <p:sldLayoutId id="2147483705" r:id="rId100"/>
    <p:sldLayoutId id="2147483973" r:id="rId101"/>
    <p:sldLayoutId id="2147483892" r:id="rId102"/>
    <p:sldLayoutId id="2147483893" r:id="rId103"/>
    <p:sldLayoutId id="2147483724" r:id="rId104"/>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3" Target="../media/image48.jpeg" Type="http://schemas.openxmlformats.org/officeDocument/2006/relationships/image"/><Relationship Id="rId2" Target="../notesSlides/notesSlide14.xml" Type="http://schemas.openxmlformats.org/officeDocument/2006/relationships/notesSlide"/><Relationship Id="rId1" Target="../slideLayouts/slideLayout101.xml" Type="http://schemas.openxmlformats.org/officeDocument/2006/relationships/slideLayout"/><Relationship Id="rId4" Target="../media/image49.png" Type="http://schemas.openxmlformats.org/officeDocument/2006/relationships/image"/></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arget="../media/image53.jpeg" Type="http://schemas.openxmlformats.org/officeDocument/2006/relationships/image"/><Relationship Id="rId2" Target="../notesSlides/notesSlide18.xml" Type="http://schemas.openxmlformats.org/officeDocument/2006/relationships/notesSlide"/><Relationship Id="rId1" Target="../slideLayouts/slideLayout28.xml" Type="http://schemas.openxmlformats.org/officeDocument/2006/relationships/slideLayout"/><Relationship Id="rId4" Target="../media/image54.jpe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arget="../media/image55.jpeg" Type="http://schemas.openxmlformats.org/officeDocument/2006/relationships/image"/><Relationship Id="rId2" Target="../notesSlides/notesSlide19.xml" Type="http://schemas.openxmlformats.org/officeDocument/2006/relationships/notesSlide"/><Relationship Id="rId1" Target="../slideLayouts/slideLayout101.xml" Type="http://schemas.openxmlformats.org/officeDocument/2006/relationships/slideLayout"/><Relationship Id="rId5" Target="../media/image57.png" Type="http://schemas.openxmlformats.org/officeDocument/2006/relationships/image"/><Relationship Id="rId4" Target="../media/image56.jpeg" Type="http://schemas.openxmlformats.org/officeDocument/2006/relationships/image"/></Relationships>
</file>

<file path=ppt/slides/_rels/slide2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arget="../media/image32.jpeg" Type="http://schemas.openxmlformats.org/officeDocument/2006/relationships/image"/><Relationship Id="rId2" Target="../notesSlides/notesSlide4.xml" Type="http://schemas.openxmlformats.org/officeDocument/2006/relationships/notesSlide"/><Relationship Id="rId1" Target="../slideLayouts/slideLayout25.xml" Type="http://schemas.openxmlformats.org/officeDocument/2006/relationships/slideLayout"/><Relationship Id="rId6" Target="../media/image35.png" Type="http://schemas.openxmlformats.org/officeDocument/2006/relationships/image"/><Relationship Id="rId5" Target="../media/image34.svg" Type="http://schemas.openxmlformats.org/officeDocument/2006/relationships/image"/><Relationship Id="rId4" Target="../media/image33.pn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D95A7D-117A-5B5A-E18D-7624E9DA4226}"/>
              </a:ext>
            </a:extLst>
          </p:cNvPr>
          <p:cNvSpPr>
            <a:spLocks noGrp="1"/>
          </p:cNvSpPr>
          <p:nvPr>
            <p:ph type="body" sz="quarter" idx="10"/>
          </p:nvPr>
        </p:nvSpPr>
        <p:spPr/>
        <p:txBody>
          <a:bodyPr/>
          <a:lstStyle/>
          <a:p>
            <a:r>
              <a:rPr lang="en-GB" dirty="0"/>
              <a:t>Warmer Welcome</a:t>
            </a:r>
          </a:p>
        </p:txBody>
      </p:sp>
    </p:spTree>
    <p:extLst>
      <p:ext uri="{BB962C8B-B14F-4D97-AF65-F5344CB8AC3E}">
        <p14:creationId xmlns:p14="http://schemas.microsoft.com/office/powerpoint/2010/main" val="1072456177"/>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CA0ABC-BFFA-099F-201B-78E980AEAA11}"/>
              </a:ext>
            </a:extLst>
          </p:cNvPr>
          <p:cNvSpPr txBox="1"/>
          <p:nvPr/>
        </p:nvSpPr>
        <p:spPr>
          <a:xfrm>
            <a:off x="6172200" y="1166524"/>
            <a:ext cx="4988327" cy="400110"/>
          </a:xfrm>
          <a:prstGeom prst="rect">
            <a:avLst/>
          </a:prstGeom>
          <a:noFill/>
        </p:spPr>
        <p:txBody>
          <a:bodyPr anchor="t" bIns="45720" lIns="91440" rIns="91440" tIns="45720" wrap="square">
            <a:spAutoFit/>
          </a:bodyPr>
          <a:lstStyle/>
          <a:p>
            <a:pPr marL="64770">
              <a:spcBef>
                <a:spcPts val="2145"/>
              </a:spcBef>
            </a:pPr>
            <a:r>
              <a:rPr lang="en-GB" sz="2000">
                <a:solidFill>
                  <a:schemeClr val="tx2"/>
                </a:solidFill>
                <a:latin typeface="Nunito Sans Black"/>
                <a:cs typeface="Nunito Sans Black"/>
              </a:rPr>
              <a:t>What did we learn from our research?</a:t>
            </a:r>
          </a:p>
        </p:txBody>
      </p:sp>
      <p:sp>
        <p:nvSpPr>
          <p:cNvPr id="12" name="Text Placeholder 8">
            <a:extLst>
              <a:ext uri="{FF2B5EF4-FFF2-40B4-BE49-F238E27FC236}">
                <a16:creationId xmlns:a16="http://schemas.microsoft.com/office/drawing/2014/main" id="{4506C49B-B3BD-E51A-EF9A-AE9FE70A18F1}"/>
              </a:ext>
            </a:extLst>
          </p:cNvPr>
          <p:cNvSpPr txBox="1">
            <a:spLocks/>
          </p:cNvSpPr>
          <p:nvPr/>
        </p:nvSpPr>
        <p:spPr>
          <a:xfrm>
            <a:off x="6456948" y="1865325"/>
            <a:ext cx="5326256" cy="4502943"/>
          </a:xfrm>
          <a:prstGeom prst="rect">
            <a:avLst/>
          </a:prstGeom>
        </p:spPr>
        <p:txBody>
          <a:bodyPr anchor="t" bIns="0" lIns="0" rIns="0" rtlCol="0" tIns="0" vert="horz">
            <a:normAutofit fontScale="92500"/>
          </a:bodyPr>
          <a:lstStyle>
            <a:lvl1pPr eaLnBrk="1" hangingPunct="1" indent="0" marL="10800">
              <a:buClr>
                <a:schemeClr val="tx2"/>
              </a:buClr>
              <a:buSzPct val="125000"/>
              <a:buFont charset="0" panose="020B0604020202020204" pitchFamily="34" typeface="Arial"/>
              <a:buNone/>
              <a:tabLst/>
              <a:defRPr b="0" i="0" sz="1800">
                <a:latin charset="0" typeface="Nunito Sans"/>
                <a:ea charset="0" typeface="Nunito Sans"/>
                <a:cs charset="0" typeface="Nunito Sans"/>
              </a:defRPr>
            </a:lvl1pPr>
            <a:lvl2pPr eaLnBrk="1" hangingPunct="1" indent="0" marL="10800">
              <a:buClr>
                <a:schemeClr val="tx2"/>
              </a:buClr>
              <a:buSzPct val="125000"/>
              <a:buFont charset="0" panose="020B0604020202020204" pitchFamily="34" typeface="Arial"/>
              <a:buNone/>
              <a:tabLst/>
              <a:defRPr b="0" i="0" sz="1800">
                <a:latin charset="77" pitchFamily="2" typeface="Nunito Sans Black"/>
                <a:ea typeface="+mn-ea"/>
                <a:cs typeface="+mn-cs"/>
              </a:defRPr>
            </a:lvl2pPr>
            <a:lvl3pPr eaLnBrk="1" hangingPunct="1" indent="0" marL="10800">
              <a:buClr>
                <a:schemeClr val="tx1"/>
              </a:buClr>
              <a:buSzPct val="125000"/>
              <a:buFont charset="0" panose="020B0604020202020204" pitchFamily="34" typeface="Arial"/>
              <a:buNone/>
              <a:tabLst/>
              <a:defRPr sz="1800">
                <a:solidFill>
                  <a:schemeClr val="tx2"/>
                </a:solidFill>
                <a:latin typeface="+mn-lt"/>
                <a:ea typeface="+mn-ea"/>
                <a:cs typeface="+mn-cs"/>
              </a:defRPr>
            </a:lvl3pPr>
            <a:lvl4pPr eaLnBrk="1" hangingPunct="1" indent="0" marL="10800">
              <a:buClr>
                <a:schemeClr val="tx1"/>
              </a:buClr>
              <a:buSzPct val="125000"/>
              <a:buFont charset="0" panose="020B0604020202020204" pitchFamily="34" typeface="Arial"/>
              <a:buNone/>
              <a:tabLst/>
              <a:defRPr b="0" i="0" sz="1800">
                <a:solidFill>
                  <a:schemeClr val="tx2"/>
                </a:solidFill>
                <a:latin charset="77" pitchFamily="2" typeface="Nunito Sans Black"/>
                <a:ea typeface="+mn-ea"/>
                <a:cs typeface="+mn-cs"/>
              </a:defRPr>
            </a:lvl4pPr>
            <a:lvl5pPr eaLnBrk="1" hangingPunct="1" indent="0" marL="10800">
              <a:spcBef>
                <a:spcPts val="1950"/>
              </a:spcBef>
              <a:buClr>
                <a:schemeClr val="tx2"/>
              </a:buClr>
              <a:buSzPct val="125000"/>
              <a:buFont charset="0" panose="020B0604020202020204" pitchFamily="34" typeface="Arial"/>
              <a:buNone/>
              <a:tabLst/>
              <a:defRPr b="0" i="0" sz="1800">
                <a:solidFill>
                  <a:schemeClr val="tx2"/>
                </a:solidFill>
                <a:latin charset="77" pitchFamily="2" typeface="Nunito Sans Black"/>
                <a:ea typeface="+mn-ea"/>
                <a:cs typeface="+mn-cs"/>
              </a:defRPr>
            </a:lvl5pPr>
            <a:lvl6pPr eaLnBrk="1" hangingPunct="1" marL="1714500">
              <a:defRPr>
                <a:latin typeface="+mn-lt"/>
                <a:ea typeface="+mn-ea"/>
                <a:cs typeface="+mn-cs"/>
              </a:defRPr>
            </a:lvl6pPr>
            <a:lvl7pPr eaLnBrk="1" hangingPunct="1" marL="2057400">
              <a:defRPr>
                <a:latin typeface="+mn-lt"/>
                <a:ea typeface="+mn-ea"/>
                <a:cs typeface="+mn-cs"/>
              </a:defRPr>
            </a:lvl7pPr>
            <a:lvl8pPr eaLnBrk="1" hangingPunct="1" marL="2400300">
              <a:defRPr>
                <a:latin typeface="+mn-lt"/>
                <a:ea typeface="+mn-ea"/>
                <a:cs typeface="+mn-cs"/>
              </a:defRPr>
            </a:lvl8pPr>
            <a:lvl9pPr eaLnBrk="1" hangingPunct="1" marL="2743200">
              <a:defRPr>
                <a:latin typeface="+mn-lt"/>
                <a:ea typeface="+mn-ea"/>
                <a:cs typeface="+mn-cs"/>
              </a:defRPr>
            </a:lvl9pPr>
          </a:lstStyle>
          <a:p>
            <a:pPr defTabSz="914400" indent="-342900" marL="353695">
              <a:buFont charset="0" panose="020B0604020202020204" pitchFamily="34" typeface="Arial"/>
              <a:buChar char="•"/>
            </a:pPr>
            <a:r>
              <a:rPr kern="0" lang="en-GB" sz="2000">
                <a:latin typeface="Nunito Sans"/>
              </a:rPr>
              <a:t>Joining us can feel daunting for new volunteers </a:t>
            </a:r>
          </a:p>
          <a:p>
            <a:pPr defTabSz="914400" indent="-342900" marL="353695">
              <a:buFont charset="0" panose="020B0604020202020204" pitchFamily="34" typeface="Arial"/>
              <a:buChar char="•"/>
            </a:pPr>
            <a:endParaRPr kern="0" lang="en-GB" sz="2000">
              <a:solidFill>
                <a:sysClr lastClr="000000" val="windowText"/>
              </a:solidFill>
            </a:endParaRPr>
          </a:p>
          <a:p>
            <a:pPr defTabSz="914400" indent="-342900" marL="353695">
              <a:buFont charset="0" panose="020B0604020202020204" pitchFamily="34" typeface="Arial"/>
              <a:buChar char="•"/>
            </a:pPr>
            <a:r>
              <a:rPr kern="0" lang="en-GB" sz="2000">
                <a:latin typeface="Nunito Sans"/>
              </a:rPr>
              <a:t>New volunteers feel like our appointment panels are more like a job interview</a:t>
            </a:r>
          </a:p>
          <a:p>
            <a:pPr defTabSz="914400" indent="-342900" marL="353695">
              <a:buFont charset="0" panose="020B0604020202020204" pitchFamily="34" typeface="Arial"/>
              <a:buChar char="•"/>
            </a:pPr>
            <a:endParaRPr kern="0" lang="en-GB" sz="2000">
              <a:solidFill>
                <a:sysClr lastClr="000000" val="windowText"/>
              </a:solidFill>
            </a:endParaRPr>
          </a:p>
          <a:p>
            <a:pPr defTabSz="914400" indent="-342900" marL="353695">
              <a:buFont charset="0" panose="020B0604020202020204" pitchFamily="34" typeface="Arial"/>
              <a:buChar char="•"/>
            </a:pPr>
            <a:r>
              <a:rPr kern="0" lang="en-GB" sz="2000">
                <a:latin typeface="Nunito Sans"/>
              </a:rPr>
              <a:t>The appointments process is time consuming and relies on inefficient tools and processes </a:t>
            </a:r>
            <a:endParaRPr kern="0" lang="en-GB" sz="2000"/>
          </a:p>
          <a:p>
            <a:pPr defTabSz="914400" indent="-342900" marL="353695">
              <a:buFont charset="0" panose="020B0604020202020204" pitchFamily="34" typeface="Arial"/>
              <a:buChar char="•"/>
            </a:pPr>
            <a:endParaRPr kern="0" lang="en-GB" sz="2000">
              <a:solidFill>
                <a:sysClr lastClr="000000" val="windowText"/>
              </a:solidFill>
            </a:endParaRPr>
          </a:p>
          <a:p>
            <a:pPr defTabSz="914400" indent="-342900" marL="353695">
              <a:buFont charset="0" panose="020B0604020202020204" pitchFamily="34" typeface="Arial"/>
              <a:buChar char="•"/>
            </a:pPr>
            <a:r>
              <a:rPr kern="0" lang="en-GB" sz="2000">
                <a:latin typeface="Nunito Sans"/>
              </a:rPr>
              <a:t>We want more volunteers locally but need the support to make it happen </a:t>
            </a:r>
            <a:endParaRPr kern="0" lang="en-GB" sz="2000"/>
          </a:p>
          <a:p>
            <a:pPr defTabSz="914400" indent="-342900" marL="353695">
              <a:buFont charset="0" panose="020B0604020202020204" pitchFamily="34" typeface="Arial"/>
              <a:buChar char="•"/>
            </a:pPr>
            <a:endParaRPr kern="0" lang="en-GB" sz="2000">
              <a:solidFill>
                <a:sysClr lastClr="000000" val="windowText"/>
              </a:solidFill>
            </a:endParaRPr>
          </a:p>
          <a:p>
            <a:pPr defTabSz="914400" indent="-342900" marL="353695">
              <a:buFont charset="0" panose="020B0604020202020204" pitchFamily="34" typeface="Arial"/>
              <a:buChar char="•"/>
            </a:pPr>
            <a:r>
              <a:rPr kern="0" lang="en-GB" sz="2000">
                <a:latin typeface="Nunito Sans"/>
              </a:rPr>
              <a:t>We’re often reliant on our existing networks to get new volunteers - parents, carers, friends, ex-members and current volunteers…</a:t>
            </a:r>
            <a:endParaRPr kern="0" lang="en-GB" sz="2000">
              <a:solidFill>
                <a:sysClr lastClr="000000" val="windowText"/>
              </a:solidFill>
            </a:endParaRPr>
          </a:p>
          <a:p>
            <a:pPr defTabSz="914400" indent="-342900" marL="353695">
              <a:buFont charset="0" panose="020B0604020202020204" pitchFamily="34" typeface="Arial"/>
              <a:buChar char="•"/>
            </a:pPr>
            <a:endParaRPr kern="0" lang="en-GB" sz="2000">
              <a:solidFill>
                <a:sysClr lastClr="000000" val="windowText"/>
              </a:solidFill>
            </a:endParaRPr>
          </a:p>
          <a:p>
            <a:pPr defTabSz="914400" indent="-342900" marL="353695">
              <a:buFont charset="0" panose="020B0604020202020204" pitchFamily="34" typeface="Arial"/>
              <a:buChar char="•"/>
            </a:pPr>
            <a:endParaRPr kern="0" lang="en-GB">
              <a:solidFill>
                <a:sysClr lastClr="000000" val="windowText"/>
              </a:solidFill>
            </a:endParaRPr>
          </a:p>
        </p:txBody>
      </p:sp>
      <p:pic>
        <p:nvPicPr>
          <p:cNvPr id="6" name="Picture 5">
            <a:extLst>
              <a:ext uri="{FF2B5EF4-FFF2-40B4-BE49-F238E27FC236}">
                <a16:creationId xmlns:a16="http://schemas.microsoft.com/office/drawing/2014/main" id="{97297451-A3C4-3B37-DE08-4B2A390FB893}"/>
              </a:ext>
            </a:extLst>
          </p:cNvPr>
          <p:cNvPicPr>
            <a:picLocks noChangeAspect="1"/>
          </p:cNvPicPr>
          <p:nvPr/>
        </p:nvPicPr>
        <p:blipFill rotWithShape="1">
          <a:blip r:embed="rId3">
            <a:extLst>
              <a:ext uri="{28A0092B-C50C-407E-A947-70E740481C1C}">
                <a14:useLocalDpi xmlns:a14="http://schemas.microsoft.com/office/drawing/2010/main" val="0"/>
              </a:ext>
            </a:extLst>
          </a:blip>
          <a:srcRect l="70"/>
          <a:stretch/>
        </p:blipFill>
        <p:spPr>
          <a:xfrm>
            <a:off x="0" y="-1"/>
            <a:ext cx="6096000" cy="6858001"/>
          </a:xfrm>
          <a:prstGeom prst="rect">
            <a:avLst/>
          </a:prstGeom>
        </p:spPr>
      </p:pic>
    </p:spTree>
    <p:extLst>
      <p:ext uri="{BB962C8B-B14F-4D97-AF65-F5344CB8AC3E}">
        <p14:creationId xmlns:p14="http://schemas.microsoft.com/office/powerpoint/2010/main" val="180299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9E0D8071-8557-FD18-D6E7-35F9C33644E8}"/>
              </a:ext>
            </a:extLst>
          </p:cNvPr>
          <p:cNvSpPr/>
          <p:nvPr/>
        </p:nvSpPr>
        <p:spPr>
          <a:xfrm>
            <a:off x="462138" y="1100165"/>
            <a:ext cx="11266483" cy="5326293"/>
          </a:xfrm>
          <a:prstGeom prst="roundRect">
            <a:avLst/>
          </a:prstGeom>
          <a:solidFill>
            <a:schemeClr val="bg1"/>
          </a:solidFill>
          <a:ln>
            <a:solidFill>
              <a:srgbClr val="00A79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245" indent="-171450">
              <a:spcBef>
                <a:spcPts val="600"/>
              </a:spcBef>
              <a:spcAft>
                <a:spcPts val="600"/>
              </a:spcAft>
              <a:buClr>
                <a:srgbClr val="00A793"/>
              </a:buClr>
              <a:buFont typeface="Arial" panose="020B0604020202020204" pitchFamily="34" charset="0"/>
              <a:buChar char="•"/>
              <a:defRPr/>
            </a:pPr>
            <a:endParaRPr lang="en-US" sz="1600" kern="0">
              <a:solidFill>
                <a:schemeClr val="tx1"/>
              </a:solidFill>
            </a:endParaRPr>
          </a:p>
          <a:p>
            <a:pPr marL="182245" indent="-171450">
              <a:spcBef>
                <a:spcPts val="600"/>
              </a:spcBef>
              <a:spcAft>
                <a:spcPts val="600"/>
              </a:spcAft>
              <a:buClr>
                <a:srgbClr val="00A793"/>
              </a:buClr>
              <a:buFont typeface="Arial" panose="020B0604020202020204" pitchFamily="34" charset="0"/>
              <a:buChar char="•"/>
              <a:defRPr/>
            </a:pPr>
            <a:r>
              <a:rPr lang="en-US" sz="1600" kern="0">
                <a:solidFill>
                  <a:schemeClr val="tx1"/>
                </a:solidFill>
              </a:rPr>
              <a:t>A new feature in the membership system to assist in attracting new volunteers and to make it easier for existing volunteers to identify other opportunities</a:t>
            </a:r>
            <a:endParaRPr lang="en-US">
              <a:solidFill>
                <a:schemeClr val="tx1"/>
              </a:solidFill>
            </a:endParaRPr>
          </a:p>
          <a:p>
            <a:pPr marL="182245" indent="-171450">
              <a:spcBef>
                <a:spcPts val="600"/>
              </a:spcBef>
              <a:spcAft>
                <a:spcPts val="600"/>
              </a:spcAft>
              <a:buClr>
                <a:srgbClr val="00A793"/>
              </a:buClr>
              <a:buFont typeface="Arial" panose="020B0604020202020204" pitchFamily="34" charset="0"/>
              <a:buChar char="•"/>
              <a:defRPr/>
            </a:pPr>
            <a:r>
              <a:rPr lang="en-US" sz="1600" kern="0">
                <a:solidFill>
                  <a:schemeClr val="tx1"/>
                </a:solidFill>
                <a:latin typeface="Nunito Sans"/>
                <a:cs typeface="Arial"/>
              </a:rPr>
              <a:t>A simple, consistent joining journey no matter where a new volunteer joins:</a:t>
            </a:r>
          </a:p>
          <a:p>
            <a:pPr marL="525145" lvl="1" indent="-171450">
              <a:spcBef>
                <a:spcPts val="600"/>
              </a:spcBef>
              <a:spcAft>
                <a:spcPts val="600"/>
              </a:spcAft>
              <a:buClr>
                <a:srgbClr val="00A793"/>
              </a:buClr>
              <a:buFont typeface="Arial,Sans-Serif" panose="020B0604020202020204" pitchFamily="34" charset="0"/>
              <a:buChar char="•"/>
              <a:defRPr/>
            </a:pPr>
            <a:r>
              <a:rPr lang="en-US" sz="1600" kern="0">
                <a:solidFill>
                  <a:schemeClr val="tx1"/>
                </a:solidFill>
                <a:latin typeface="Nunito Sans"/>
                <a:cs typeface="Arial"/>
              </a:rPr>
              <a:t>A more consistent, welcoming and easy way to complete </a:t>
            </a:r>
            <a:r>
              <a:rPr lang="en-US" sz="1600" b="1" kern="0">
                <a:solidFill>
                  <a:schemeClr val="tx1"/>
                </a:solidFill>
                <a:latin typeface="Nunito Sans"/>
                <a:cs typeface="Arial"/>
              </a:rPr>
              <a:t>the joining process</a:t>
            </a:r>
            <a:r>
              <a:rPr lang="en-US" sz="1600" kern="0">
                <a:solidFill>
                  <a:schemeClr val="tx1"/>
                </a:solidFill>
                <a:latin typeface="Nunito Sans"/>
                <a:cs typeface="Arial"/>
              </a:rPr>
              <a:t>, as a new volunteer and managed in the membership system</a:t>
            </a:r>
            <a:endParaRPr lang="en-GB" sz="1600" kern="0">
              <a:solidFill>
                <a:schemeClr val="tx1"/>
              </a:solidFill>
              <a:latin typeface="Nunito Sans"/>
              <a:cs typeface="Arial"/>
            </a:endParaRPr>
          </a:p>
          <a:p>
            <a:pPr marL="525145" lvl="2" indent="-171450">
              <a:spcBef>
                <a:spcPts val="600"/>
              </a:spcBef>
              <a:spcAft>
                <a:spcPts val="600"/>
              </a:spcAft>
              <a:buClr>
                <a:srgbClr val="00A793"/>
              </a:buClr>
              <a:buFont typeface="Arial" panose="020B0604020202020204" pitchFamily="34" charset="0"/>
              <a:buChar char="•"/>
              <a:defRPr/>
            </a:pPr>
            <a:r>
              <a:rPr lang="en-US" sz="1600" kern="0">
                <a:solidFill>
                  <a:schemeClr val="tx1"/>
                </a:solidFill>
                <a:latin typeface="Nunito Sans"/>
                <a:cs typeface="Arial"/>
              </a:rPr>
              <a:t>Reducing the administrative burden on our volunteers by automating references, internal checks of our systems and declarations (these were not automated on Compass)</a:t>
            </a:r>
          </a:p>
          <a:p>
            <a:pPr marL="525145" lvl="2" indent="-171450">
              <a:spcBef>
                <a:spcPts val="600"/>
              </a:spcBef>
              <a:spcAft>
                <a:spcPts val="600"/>
              </a:spcAft>
              <a:buClr>
                <a:srgbClr val="00A793"/>
              </a:buClr>
              <a:buFont typeface="Arial" panose="020B0604020202020204" pitchFamily="34" charset="0"/>
              <a:buChar char="•"/>
              <a:defRPr/>
            </a:pPr>
            <a:r>
              <a:rPr lang="en-US" sz="1600" kern="0">
                <a:solidFill>
                  <a:schemeClr val="tx1"/>
                </a:solidFill>
                <a:latin typeface="Nunito Sans"/>
                <a:cs typeface="Arial"/>
              </a:rPr>
              <a:t>Removing the Commissioner approval step and pre-provisional appointments status to simplify the joining process</a:t>
            </a:r>
            <a:endParaRPr lang="en-GB" sz="1600" kern="0">
              <a:solidFill>
                <a:schemeClr val="tx1"/>
              </a:solidFill>
              <a:latin typeface="Nunito Sans"/>
              <a:cs typeface="Arial"/>
            </a:endParaRPr>
          </a:p>
          <a:p>
            <a:pPr marL="525145" lvl="2" indent="-171450">
              <a:spcBef>
                <a:spcPts val="600"/>
              </a:spcBef>
              <a:spcAft>
                <a:spcPts val="600"/>
              </a:spcAft>
              <a:buClr>
                <a:srgbClr val="00A793"/>
              </a:buClr>
              <a:buFont typeface="Arial" panose="020B0604020202020204" pitchFamily="34" charset="0"/>
              <a:buChar char="•"/>
              <a:defRPr/>
            </a:pPr>
            <a:r>
              <a:rPr lang="en-US" sz="1600" kern="0">
                <a:solidFill>
                  <a:schemeClr val="tx1"/>
                </a:solidFill>
                <a:latin typeface="Nunito Sans"/>
                <a:cs typeface="Arial"/>
              </a:rPr>
              <a:t>Replacing meetings with an appointments panel at each change of role by a single 'Welcome Conversation' when a volunteer first joins Scouts </a:t>
            </a:r>
          </a:p>
          <a:p>
            <a:pPr marL="525145" lvl="2" indent="-171450">
              <a:spcBef>
                <a:spcPts val="600"/>
              </a:spcBef>
              <a:spcAft>
                <a:spcPts val="600"/>
              </a:spcAft>
              <a:buClr>
                <a:srgbClr val="00A793"/>
              </a:buClr>
              <a:buFont typeface="Arial" panose="020B0604020202020204" pitchFamily="34" charset="0"/>
              <a:buChar char="•"/>
              <a:defRPr/>
            </a:pPr>
            <a:r>
              <a:rPr lang="en-US" sz="1600" kern="0">
                <a:solidFill>
                  <a:schemeClr val="tx1"/>
                </a:solidFill>
                <a:latin typeface="Nunito Sans"/>
                <a:cs typeface="Arial"/>
              </a:rPr>
              <a:t>Growing Roots learning designed to provide volunteers with the information to do the basics for their role</a:t>
            </a:r>
          </a:p>
          <a:p>
            <a:pPr marL="525145" lvl="2" indent="-171450">
              <a:spcBef>
                <a:spcPts val="600"/>
              </a:spcBef>
              <a:spcAft>
                <a:spcPts val="600"/>
              </a:spcAft>
              <a:buClr>
                <a:srgbClr val="00A793"/>
              </a:buClr>
              <a:buFont typeface="Arial" panose="020B0604020202020204" pitchFamily="34" charset="0"/>
              <a:buChar char="•"/>
              <a:defRPr/>
            </a:pPr>
            <a:r>
              <a:rPr lang="en-US" sz="1600" kern="0">
                <a:solidFill>
                  <a:schemeClr val="tx1"/>
                </a:solidFill>
                <a:latin typeface="Nunito Sans"/>
                <a:cs typeface="Arial"/>
              </a:rPr>
              <a:t>Removal of Appointment Advisory Committees</a:t>
            </a:r>
            <a:endParaRPr lang="en-US" sz="1400" kern="0">
              <a:solidFill>
                <a:schemeClr val="tx1"/>
              </a:solidFill>
              <a:latin typeface="Nunito Sans"/>
              <a:cs typeface="Arial"/>
            </a:endParaRPr>
          </a:p>
          <a:p>
            <a:pPr marL="525145" lvl="2" indent="-171450">
              <a:spcBef>
                <a:spcPts val="600"/>
              </a:spcBef>
              <a:spcAft>
                <a:spcPts val="600"/>
              </a:spcAft>
              <a:buClr>
                <a:srgbClr val="00A793"/>
              </a:buClr>
              <a:buFont typeface="Arial" panose="020B0604020202020204" pitchFamily="34" charset="0"/>
              <a:buChar char="•"/>
              <a:defRPr/>
            </a:pPr>
            <a:r>
              <a:rPr lang="en-GB" sz="1600" kern="0">
                <a:solidFill>
                  <a:schemeClr val="tx1"/>
                </a:solidFill>
                <a:latin typeface="Nunito Sans"/>
                <a:cs typeface="Arial"/>
              </a:rPr>
              <a:t>Ensuring the new volunteer has the information necessary to feel supported through their induction with supporting resources and buddying opportunities</a:t>
            </a:r>
          </a:p>
          <a:p>
            <a:pPr marL="182245" indent="-171450">
              <a:spcBef>
                <a:spcPts val="600"/>
              </a:spcBef>
              <a:spcAft>
                <a:spcPts val="600"/>
              </a:spcAft>
              <a:buClr>
                <a:srgbClr val="00A793"/>
              </a:buClr>
              <a:buFont typeface="Arial" panose="020B0604020202020204" pitchFamily="34" charset="0"/>
              <a:buChar char="•"/>
              <a:defRPr/>
            </a:pPr>
            <a:endParaRPr lang="en-US" sz="1600" kern="0">
              <a:solidFill>
                <a:schemeClr val="tx1"/>
              </a:solidFill>
              <a:latin typeface="Nunito Sans"/>
              <a:cs typeface="Arial"/>
            </a:endParaRPr>
          </a:p>
        </p:txBody>
      </p:sp>
      <p:sp>
        <p:nvSpPr>
          <p:cNvPr id="9" name="Title 1">
            <a:extLst>
              <a:ext uri="{FF2B5EF4-FFF2-40B4-BE49-F238E27FC236}">
                <a16:creationId xmlns:a16="http://schemas.microsoft.com/office/drawing/2014/main" id="{E56A6E5F-C953-A619-4EE0-29ABE7D3F5D9}"/>
              </a:ext>
            </a:extLst>
          </p:cNvPr>
          <p:cNvSpPr txBox="1">
            <a:spLocks/>
          </p:cNvSpPr>
          <p:nvPr/>
        </p:nvSpPr>
        <p:spPr>
          <a:xfrm>
            <a:off x="389343" y="329920"/>
            <a:ext cx="7427975"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a:spcBef>
                <a:spcPts val="2145"/>
              </a:spcBef>
              <a:defRPr/>
            </a:pPr>
            <a:r>
              <a:rPr lang="en-GB" sz="3000" b="1">
                <a:solidFill>
                  <a:srgbClr val="7413DC"/>
                </a:solidFill>
                <a:latin typeface="Nunito Sans Black"/>
                <a:cs typeface="Nunito Sans Black"/>
              </a:rPr>
              <a:t>Welcome Journey – What's Changing</a:t>
            </a:r>
            <a:endParaRPr kumimoji="0" lang="en-GB" sz="3000" b="1" i="0" u="none" strike="noStrike" kern="1200" cap="none" spc="-4" normalizeH="0" baseline="0" noProof="0">
              <a:ln>
                <a:noFill/>
              </a:ln>
              <a:solidFill>
                <a:srgbClr val="7413DC"/>
              </a:solidFill>
              <a:effectLst/>
              <a:uLnTx/>
              <a:uFillTx/>
              <a:latin typeface="Nunito Sans Black"/>
              <a:cs typeface="Nunito Sans Black"/>
            </a:endParaRPr>
          </a:p>
        </p:txBody>
      </p:sp>
    </p:spTree>
    <p:extLst>
      <p:ext uri="{BB962C8B-B14F-4D97-AF65-F5344CB8AC3E}">
        <p14:creationId xmlns:p14="http://schemas.microsoft.com/office/powerpoint/2010/main" val="380189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1162966"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The Welcome Journey </a:t>
            </a:r>
            <a:endParaRPr lang="en-US"/>
          </a:p>
        </p:txBody>
      </p:sp>
      <p:pic>
        <p:nvPicPr>
          <p:cNvPr id="2" name="Graphic 1" descr="Road outline">
            <a:extLst>
              <a:ext uri="{FF2B5EF4-FFF2-40B4-BE49-F238E27FC236}">
                <a16:creationId xmlns:a16="http://schemas.microsoft.com/office/drawing/2014/main" id="{453E30B6-6B1C-0F9B-D075-68F3AB3C2A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5" y="2301648"/>
            <a:ext cx="3600000" cy="3600000"/>
          </a:xfrm>
          <a:prstGeom prst="rect">
            <a:avLst/>
          </a:prstGeom>
        </p:spPr>
      </p:pic>
    </p:spTree>
    <p:extLst>
      <p:ext uri="{BB962C8B-B14F-4D97-AF65-F5344CB8AC3E}">
        <p14:creationId xmlns:p14="http://schemas.microsoft.com/office/powerpoint/2010/main" val="291973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43979" y="1470174"/>
            <a:ext cx="6233237" cy="521297"/>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endParaRPr lang="en-GB" sz="1600" b="1">
              <a:latin typeface="Nunito Sans"/>
            </a:endParaRPr>
          </a:p>
        </p:txBody>
      </p:sp>
      <p:sp>
        <p:nvSpPr>
          <p:cNvPr id="6" name="TextBox 5">
            <a:extLst>
              <a:ext uri="{FF2B5EF4-FFF2-40B4-BE49-F238E27FC236}">
                <a16:creationId xmlns:a16="http://schemas.microsoft.com/office/drawing/2014/main" id="{C442F3DC-9009-C8F9-A8ED-6C3994E56C41}"/>
              </a:ext>
            </a:extLst>
          </p:cNvPr>
          <p:cNvSpPr txBox="1"/>
          <p:nvPr/>
        </p:nvSpPr>
        <p:spPr>
          <a:xfrm>
            <a:off x="376337" y="387864"/>
            <a:ext cx="9410378" cy="584775"/>
          </a:xfrm>
          <a:prstGeom prst="rect">
            <a:avLst/>
          </a:prstGeom>
          <a:noFill/>
        </p:spPr>
        <p:txBody>
          <a:bodyPr wrap="square" lIns="91440" tIns="45720" rIns="91440" bIns="45720" anchor="t">
            <a:spAutoFit/>
          </a:bodyPr>
          <a:lstStyle/>
          <a:p>
            <a:pPr marL="64770">
              <a:spcBef>
                <a:spcPts val="2145"/>
              </a:spcBef>
            </a:pPr>
            <a:r>
              <a:rPr lang="en-GB" sz="3200">
                <a:solidFill>
                  <a:srgbClr val="7413DC"/>
                </a:solidFill>
                <a:latin typeface="Nunito Sans Black"/>
                <a:cs typeface="Nunito Sans Black"/>
              </a:rPr>
              <a:t>Steps to becoming a member</a:t>
            </a:r>
          </a:p>
        </p:txBody>
      </p:sp>
      <p:pic>
        <p:nvPicPr>
          <p:cNvPr id="3" name="Picture 2" descr="A diagram of a tree&#10;&#10;Description automatically generated">
            <a:extLst>
              <a:ext uri="{FF2B5EF4-FFF2-40B4-BE49-F238E27FC236}">
                <a16:creationId xmlns:a16="http://schemas.microsoft.com/office/drawing/2014/main" id="{5A710155-2541-1C57-559C-1CE360ABA73F}"/>
              </a:ext>
            </a:extLst>
          </p:cNvPr>
          <p:cNvPicPr>
            <a:picLocks noChangeAspect="1"/>
          </p:cNvPicPr>
          <p:nvPr/>
        </p:nvPicPr>
        <p:blipFill>
          <a:blip r:embed="rId3"/>
          <a:stretch>
            <a:fillRect/>
          </a:stretch>
        </p:blipFill>
        <p:spPr>
          <a:xfrm>
            <a:off x="2284384" y="1090474"/>
            <a:ext cx="7623231" cy="5394664"/>
          </a:xfrm>
          <a:prstGeom prst="rect">
            <a:avLst/>
          </a:prstGeom>
        </p:spPr>
      </p:pic>
    </p:spTree>
    <p:extLst>
      <p:ext uri="{BB962C8B-B14F-4D97-AF65-F5344CB8AC3E}">
        <p14:creationId xmlns:p14="http://schemas.microsoft.com/office/powerpoint/2010/main" val="167767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8278896" cy="1217131"/>
          </a:xfrm>
          <a:prstGeom prst="rect">
            <a:avLst/>
          </a:prstGeom>
        </p:spPr>
        <p:txBody>
          <a:bodyPr vert="horz" lIns="0" tIns="0" rIns="0" bIns="0" rtlCol="0" anchor="t">
            <a:normAutofit lnSpcReduction="100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Resources to support Welcome Journey</a:t>
            </a:r>
            <a:endParaRPr lang="en-US"/>
          </a:p>
        </p:txBody>
      </p:sp>
      <p:pic>
        <p:nvPicPr>
          <p:cNvPr id="3" name="Graphic 2" descr="Vlog outline">
            <a:extLst>
              <a:ext uri="{FF2B5EF4-FFF2-40B4-BE49-F238E27FC236}">
                <a16:creationId xmlns:a16="http://schemas.microsoft.com/office/drawing/2014/main" id="{5FACB7C6-51E5-6CA7-F9D9-D3AC139C3C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7263" y="934453"/>
            <a:ext cx="2700000" cy="2700000"/>
          </a:xfrm>
          <a:prstGeom prst="rect">
            <a:avLst/>
          </a:prstGeom>
        </p:spPr>
      </p:pic>
      <p:pic>
        <p:nvPicPr>
          <p:cNvPr id="5" name="Graphic 4" descr="Web design outline">
            <a:extLst>
              <a:ext uri="{FF2B5EF4-FFF2-40B4-BE49-F238E27FC236}">
                <a16:creationId xmlns:a16="http://schemas.microsoft.com/office/drawing/2014/main" id="{86B948EC-F10C-2A5D-159F-B2416A7260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968" y="480608"/>
            <a:ext cx="2700000" cy="2700000"/>
          </a:xfrm>
          <a:prstGeom prst="rect">
            <a:avLst/>
          </a:prstGeom>
        </p:spPr>
      </p:pic>
      <p:pic>
        <p:nvPicPr>
          <p:cNvPr id="6" name="Graphic 5" descr="Boardroom outline">
            <a:extLst>
              <a:ext uri="{FF2B5EF4-FFF2-40B4-BE49-F238E27FC236}">
                <a16:creationId xmlns:a16="http://schemas.microsoft.com/office/drawing/2014/main" id="{6A309F98-B067-9BE5-E92B-1D810EB45C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46000" y="1830608"/>
            <a:ext cx="2700000" cy="2700000"/>
          </a:xfrm>
          <a:prstGeom prst="rect">
            <a:avLst/>
          </a:prstGeom>
        </p:spPr>
      </p:pic>
    </p:spTree>
    <p:extLst>
      <p:ext uri="{BB962C8B-B14F-4D97-AF65-F5344CB8AC3E}">
        <p14:creationId xmlns:p14="http://schemas.microsoft.com/office/powerpoint/2010/main" val="81822551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42F3DC-9009-C8F9-A8ED-6C3994E56C41}"/>
              </a:ext>
            </a:extLst>
          </p:cNvPr>
          <p:cNvSpPr txBox="1"/>
          <p:nvPr/>
        </p:nvSpPr>
        <p:spPr>
          <a:xfrm>
            <a:off x="263437" y="357114"/>
            <a:ext cx="7689812" cy="584775"/>
          </a:xfrm>
          <a:prstGeom prst="rect">
            <a:avLst/>
          </a:prstGeom>
          <a:noFill/>
        </p:spPr>
        <p:txBody>
          <a:bodyPr anchor="t" bIns="45720" lIns="91440" rIns="91440" tIns="45720" wrap="square">
            <a:spAutoFit/>
          </a:bodyPr>
          <a:lstStyle/>
          <a:p>
            <a:pPr marL="64770">
              <a:spcBef>
                <a:spcPts val="2145"/>
              </a:spcBef>
            </a:pPr>
            <a:r>
              <a:rPr lang="en-GB" sz="3200">
                <a:solidFill>
                  <a:srgbClr val="7413DC"/>
                </a:solidFill>
                <a:latin typeface="Nunito Sans Black"/>
                <a:cs typeface="Nunito Sans Black"/>
              </a:rPr>
              <a:t>Welcome Resources</a:t>
            </a:r>
          </a:p>
        </p:txBody>
      </p:sp>
      <p:pic>
        <p:nvPicPr>
          <p:cNvPr descr="A screenshot of a web page&#10;&#10;Description automatically generated" id="2" name="Picture 2">
            <a:extLst>
              <a:ext uri="{FF2B5EF4-FFF2-40B4-BE49-F238E27FC236}">
                <a16:creationId xmlns:a16="http://schemas.microsoft.com/office/drawing/2014/main" id="{6C13EBA8-2E69-5BA0-25F4-34AC7E30BCD8}"/>
              </a:ext>
            </a:extLst>
          </p:cNvPr>
          <p:cNvPicPr>
            <a:picLocks noChangeAspect="1"/>
          </p:cNvPicPr>
          <p:nvPr/>
        </p:nvPicPr>
        <p:blipFill rotWithShape="1">
          <a:blip r:embed="rId3"/>
          <a:srcRect b="33" r="-91" t="14"/>
          <a:stretch/>
        </p:blipFill>
        <p:spPr>
          <a:xfrm>
            <a:off x="266400" y="1186050"/>
            <a:ext cx="4777203" cy="2524731"/>
          </a:xfrm>
          <a:prstGeom prst="rect">
            <a:avLst/>
          </a:prstGeom>
        </p:spPr>
      </p:pic>
      <p:sp>
        <p:nvSpPr>
          <p:cNvPr id="4" name="object 5">
            <a:extLst>
              <a:ext uri="{FF2B5EF4-FFF2-40B4-BE49-F238E27FC236}">
                <a16:creationId xmlns:a16="http://schemas.microsoft.com/office/drawing/2014/main" id="{C2287F64-F7AC-B3D2-5C2C-52B2ADB7F5F2}"/>
              </a:ext>
            </a:extLst>
          </p:cNvPr>
          <p:cNvSpPr txBox="1"/>
          <p:nvPr/>
        </p:nvSpPr>
        <p:spPr>
          <a:xfrm>
            <a:off x="6972602" y="1430349"/>
            <a:ext cx="4952998" cy="4560864"/>
          </a:xfrm>
          <a:prstGeom prst="rect">
            <a:avLst/>
          </a:prstGeom>
        </p:spPr>
        <p:txBody>
          <a:bodyPr anchor="t" bIns="0" lIns="0" rIns="0" rtlCol="0" tIns="272415" vert="horz" wrap="square">
            <a:spAutoFit/>
          </a:bodyPr>
          <a:lstStyle/>
          <a:p>
            <a:pPr indent="-285750" lvl="1" marL="285750">
              <a:spcBef>
                <a:spcPts val="1500"/>
              </a:spcBef>
              <a:buClr>
                <a:srgbClr val="7414DC"/>
              </a:buClr>
              <a:buSzPct val="125000"/>
              <a:buFont typeface="Arial"/>
              <a:buChar char="•"/>
              <a:tabLst>
                <a:tab algn="l" pos="523399"/>
                <a:tab algn="l" pos="523875"/>
              </a:tabLst>
            </a:pPr>
            <a:r>
              <a:rPr lang="en-GB" sz="1800">
                <a:solidFill>
                  <a:srgbClr val="000000"/>
                </a:solidFill>
                <a:latin typeface="Nunito Sans"/>
                <a:ea typeface="Calibri"/>
                <a:cs typeface="Calibri"/>
              </a:rPr>
              <a:t>These webpages will become part of the Volunteer Experience section of the website</a:t>
            </a:r>
          </a:p>
          <a:p>
            <a:pPr indent="-285750" lvl="1" marL="285750">
              <a:spcBef>
                <a:spcPts val="1500"/>
              </a:spcBef>
              <a:buClr>
                <a:srgbClr val="7414DC"/>
              </a:buClr>
              <a:buSzPct val="125000"/>
              <a:buFont typeface="Arial"/>
              <a:buChar char="•"/>
              <a:tabLst>
                <a:tab algn="l" pos="523399"/>
                <a:tab algn="l" pos="523875"/>
              </a:tabLst>
            </a:pPr>
            <a:r>
              <a:rPr lang="en-GB" sz="1800">
                <a:solidFill>
                  <a:srgbClr val="000000"/>
                </a:solidFill>
                <a:latin typeface="Nunito Sans"/>
                <a:ea typeface="Calibri"/>
                <a:cs typeface="Calibri"/>
              </a:rPr>
              <a:t>They are a collection of different resources for members to support the journey of a new volunteer. They include:</a:t>
            </a:r>
          </a:p>
          <a:p>
            <a:pPr indent="-285750" lvl="2" marL="628650">
              <a:spcBef>
                <a:spcPts val="1500"/>
              </a:spcBef>
              <a:buClr>
                <a:srgbClr val="7414DC"/>
              </a:buClr>
              <a:buSzPct val="125000"/>
              <a:buFont typeface="Arial"/>
              <a:buChar char="•"/>
              <a:tabLst>
                <a:tab algn="l" pos="523399"/>
                <a:tab algn="l" pos="523875"/>
              </a:tabLst>
            </a:pPr>
            <a:r>
              <a:rPr lang="en-GB" sz="1800">
                <a:solidFill>
                  <a:srgbClr val="000000"/>
                </a:solidFill>
                <a:latin typeface="Nunito Sans"/>
                <a:cs typeface="Calibri"/>
              </a:rPr>
              <a:t>Checklists</a:t>
            </a:r>
          </a:p>
          <a:p>
            <a:pPr indent="-285750" lvl="2" marL="628650">
              <a:spcBef>
                <a:spcPts val="1500"/>
              </a:spcBef>
              <a:buClr>
                <a:srgbClr val="7414DC"/>
              </a:buClr>
              <a:buSzPct val="125000"/>
              <a:buFont typeface="Arial"/>
              <a:buChar char="•"/>
              <a:tabLst>
                <a:tab algn="l" pos="523399"/>
                <a:tab algn="l" pos="523875"/>
              </a:tabLst>
            </a:pPr>
            <a:r>
              <a:rPr lang="en-GB" sz="1800">
                <a:solidFill>
                  <a:srgbClr val="000000"/>
                </a:solidFill>
                <a:latin typeface="Nunito Sans"/>
                <a:cs typeface="Calibri"/>
              </a:rPr>
              <a:t>Video to explain why we're changing from appointments panels to welcome conversations</a:t>
            </a:r>
          </a:p>
          <a:p>
            <a:pPr indent="-285750" lvl="2" marL="628650">
              <a:spcBef>
                <a:spcPts val="1500"/>
              </a:spcBef>
              <a:buClr>
                <a:srgbClr val="7414DC"/>
              </a:buClr>
              <a:buSzPct val="125000"/>
              <a:buFont typeface="Arial"/>
              <a:buChar char="•"/>
              <a:tabLst>
                <a:tab algn="l" pos="523399"/>
                <a:tab algn="l" pos="523875"/>
              </a:tabLst>
            </a:pPr>
            <a:r>
              <a:rPr lang="en-GB" sz="1800">
                <a:solidFill>
                  <a:srgbClr val="000000"/>
                </a:solidFill>
                <a:latin typeface="Nunito Sans"/>
                <a:cs typeface="Calibri"/>
              </a:rPr>
              <a:t>Learning</a:t>
            </a:r>
          </a:p>
          <a:p>
            <a:pPr indent="-285750" lvl="1" marL="285750">
              <a:spcBef>
                <a:spcPts val="1500"/>
              </a:spcBef>
              <a:buClr>
                <a:srgbClr val="7414DC"/>
              </a:buClr>
              <a:buSzPct val="125000"/>
              <a:buFont typeface="Arial"/>
              <a:buChar char="•"/>
              <a:tabLst>
                <a:tab algn="l" pos="523399"/>
                <a:tab algn="l" pos="523875"/>
              </a:tabLst>
            </a:pPr>
            <a:r>
              <a:rPr lang="en-GB" sz="1800">
                <a:solidFill>
                  <a:srgbClr val="000000"/>
                </a:solidFill>
                <a:latin typeface="Nunito Sans"/>
                <a:cs typeface="Calibri"/>
              </a:rPr>
              <a:t>Transparency on the steps involved in becoming a member of Scouts</a:t>
            </a:r>
            <a:endParaRPr b="1" lang="en-GB" sz="1600">
              <a:solidFill>
                <a:srgbClr val="000000"/>
              </a:solidFill>
              <a:latin typeface="Nunito Sans"/>
              <a:cs typeface="Calibri"/>
            </a:endParaRPr>
          </a:p>
        </p:txBody>
      </p:sp>
      <p:pic>
        <p:nvPicPr>
          <p:cNvPr descr="A screenshot of a website&#10;&#10;Description automatically generated" id="7" name="Picture 7">
            <a:extLst>
              <a:ext uri="{FF2B5EF4-FFF2-40B4-BE49-F238E27FC236}">
                <a16:creationId xmlns:a16="http://schemas.microsoft.com/office/drawing/2014/main" id="{ECD288DA-A3A9-5C76-788C-1F8D61E7B2B3}"/>
              </a:ext>
            </a:extLst>
          </p:cNvPr>
          <p:cNvPicPr>
            <a:picLocks noChangeAspect="1"/>
          </p:cNvPicPr>
          <p:nvPr/>
        </p:nvPicPr>
        <p:blipFill rotWithShape="1">
          <a:blip r:embed="rId4"/>
          <a:srcRect b="16" r="-557" t="25"/>
          <a:stretch/>
        </p:blipFill>
        <p:spPr>
          <a:xfrm>
            <a:off x="2020200" y="3818623"/>
            <a:ext cx="4676989" cy="2445944"/>
          </a:xfrm>
          <a:prstGeom prst="rect">
            <a:avLst/>
          </a:prstGeom>
        </p:spPr>
      </p:pic>
    </p:spTree>
    <p:extLst>
      <p:ext uri="{BB962C8B-B14F-4D97-AF65-F5344CB8AC3E}">
        <p14:creationId xmlns:p14="http://schemas.microsoft.com/office/powerpoint/2010/main" val="227538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E59FF2-C726-488B-BBCC-68D8F603E4E6}"/>
              </a:ext>
            </a:extLst>
          </p:cNvPr>
          <p:cNvSpPr txBox="1"/>
          <p:nvPr/>
        </p:nvSpPr>
        <p:spPr>
          <a:xfrm>
            <a:off x="6857221" y="905424"/>
            <a:ext cx="4872620" cy="861774"/>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dirty="0">
                <a:solidFill>
                  <a:srgbClr val="7413DC"/>
                </a:solidFill>
                <a:latin typeface="Nunito Sans Black"/>
              </a:rPr>
              <a:t>How might this work in a Group/District/County?</a:t>
            </a:r>
            <a:endParaRPr lang="en-US" sz="2800" dirty="0">
              <a:solidFill>
                <a:srgbClr val="7413DC"/>
              </a:solidFill>
              <a:latin typeface="Nunito Sans Black"/>
              <a:cs typeface="Calibri"/>
            </a:endParaRPr>
          </a:p>
        </p:txBody>
      </p:sp>
      <p:sp>
        <p:nvSpPr>
          <p:cNvPr id="3" name="TextBox 2">
            <a:extLst>
              <a:ext uri="{FF2B5EF4-FFF2-40B4-BE49-F238E27FC236}">
                <a16:creationId xmlns:a16="http://schemas.microsoft.com/office/drawing/2014/main" id="{F38B47F2-F930-4630-7393-7CC6B562A410}"/>
              </a:ext>
            </a:extLst>
          </p:cNvPr>
          <p:cNvSpPr txBox="1"/>
          <p:nvPr/>
        </p:nvSpPr>
        <p:spPr>
          <a:xfrm>
            <a:off x="522570" y="905424"/>
            <a:ext cx="4812208" cy="861774"/>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Why have a welcome conversation?</a:t>
            </a:r>
            <a:endParaRPr lang="en-US" sz="2800">
              <a:solidFill>
                <a:srgbClr val="7413DC"/>
              </a:solidFill>
              <a:latin typeface="Nunito Sans Black"/>
              <a:cs typeface="Calibri"/>
            </a:endParaRPr>
          </a:p>
        </p:txBody>
      </p:sp>
      <p:cxnSp>
        <p:nvCxnSpPr>
          <p:cNvPr id="8" name="Straight Connector 7">
            <a:extLst>
              <a:ext uri="{FF2B5EF4-FFF2-40B4-BE49-F238E27FC236}">
                <a16:creationId xmlns:a16="http://schemas.microsoft.com/office/drawing/2014/main" id="{DA8C34C0-C0C7-99D7-261F-D4AF388DCA7A}"/>
              </a:ext>
            </a:extLst>
          </p:cNvPr>
          <p:cNvCxnSpPr>
            <a:cxnSpLocks/>
          </p:cNvCxnSpPr>
          <p:nvPr/>
        </p:nvCxnSpPr>
        <p:spPr>
          <a:xfrm>
            <a:off x="6096000" y="0"/>
            <a:ext cx="0" cy="6858000"/>
          </a:xfrm>
          <a:prstGeom prst="line">
            <a:avLst/>
          </a:prstGeom>
          <a:ln w="38100">
            <a:solidFill>
              <a:srgbClr val="7414DC"/>
            </a:solidFill>
            <a:prstDash val="lgDash"/>
          </a:ln>
        </p:spPr>
        <p:style>
          <a:lnRef idx="1">
            <a:schemeClr val="accent4"/>
          </a:lnRef>
          <a:fillRef idx="0">
            <a:schemeClr val="accent4"/>
          </a:fillRef>
          <a:effectRef idx="0">
            <a:schemeClr val="accent4"/>
          </a:effectRef>
          <a:fontRef idx="minor">
            <a:schemeClr val="tx1"/>
          </a:fontRef>
        </p:style>
      </p:cxnSp>
      <p:sp>
        <p:nvSpPr>
          <p:cNvPr id="4" name="object 5">
            <a:extLst>
              <a:ext uri="{FF2B5EF4-FFF2-40B4-BE49-F238E27FC236}">
                <a16:creationId xmlns:a16="http://schemas.microsoft.com/office/drawing/2014/main" id="{18857907-6EBD-3A27-2402-F1680FB3186D}"/>
              </a:ext>
            </a:extLst>
          </p:cNvPr>
          <p:cNvSpPr txBox="1"/>
          <p:nvPr/>
        </p:nvSpPr>
        <p:spPr>
          <a:xfrm>
            <a:off x="462159" y="1664517"/>
            <a:ext cx="4812208" cy="4978286"/>
          </a:xfrm>
          <a:prstGeom prst="rect">
            <a:avLst/>
          </a:prstGeom>
        </p:spPr>
        <p:txBody>
          <a:bodyPr vert="horz" wrap="square" lIns="0" tIns="0" rIns="0" bIns="0" rtlCol="0" anchor="t">
            <a:spAutoFit/>
          </a:bodyPr>
          <a:lstStyle/>
          <a:p>
            <a:pPr marL="0" lvl="1">
              <a:spcBef>
                <a:spcPts val="1500"/>
              </a:spcBef>
              <a:tabLst>
                <a:tab pos="523399" algn="l"/>
                <a:tab pos="523875" algn="l"/>
              </a:tabLst>
            </a:pPr>
            <a:endParaRPr lang="en-GB" sz="2000" b="1">
              <a:solidFill>
                <a:srgbClr val="7414DC"/>
              </a:solidFill>
              <a:latin typeface="Nunito Sans"/>
              <a:cs typeface="Calibri"/>
            </a:endParaRPr>
          </a:p>
          <a:p>
            <a:pPr marL="671195" lvl="1" indent="-311150">
              <a:spcBef>
                <a:spcPts val="1200"/>
              </a:spcBef>
              <a:buClr>
                <a:srgbClr val="7414DC"/>
              </a:buClr>
              <a:buSzPct val="125000"/>
              <a:buFont typeface="Arial"/>
              <a:buChar char="•"/>
              <a:tabLst>
                <a:tab pos="523399" algn="l"/>
                <a:tab pos="523875" algn="l"/>
              </a:tabLst>
            </a:pPr>
            <a:r>
              <a:rPr lang="en-GB" sz="2000" dirty="0">
                <a:solidFill>
                  <a:srgbClr val="000000"/>
                </a:solidFill>
                <a:latin typeface="Nunito Sans"/>
                <a:cs typeface="Calibri"/>
              </a:rPr>
              <a:t>Great first impression</a:t>
            </a:r>
            <a:endParaRPr lang="en-GB" dirty="0"/>
          </a:p>
          <a:p>
            <a:pPr marL="671195" lvl="1" indent="-311150">
              <a:spcBef>
                <a:spcPts val="1200"/>
              </a:spcBef>
              <a:buClr>
                <a:srgbClr val="7414DC"/>
              </a:buClr>
              <a:buSzPct val="125000"/>
              <a:buFont typeface="Arial"/>
              <a:buChar char="•"/>
              <a:tabLst>
                <a:tab pos="523399" algn="l"/>
                <a:tab pos="523875" algn="l"/>
              </a:tabLst>
            </a:pPr>
            <a:r>
              <a:rPr lang="en-GB" sz="2000" dirty="0">
                <a:solidFill>
                  <a:srgbClr val="000000"/>
                </a:solidFill>
                <a:latin typeface="Nunito Sans"/>
                <a:cs typeface="Calibri"/>
              </a:rPr>
              <a:t>New volunteers feel welcome, valued and supported</a:t>
            </a:r>
          </a:p>
          <a:p>
            <a:pPr marL="671195" lvl="1" indent="-311150">
              <a:spcBef>
                <a:spcPts val="1200"/>
              </a:spcBef>
              <a:buClr>
                <a:srgbClr val="7414DC"/>
              </a:buClr>
              <a:buSzPct val="125000"/>
              <a:buFont typeface="Arial"/>
              <a:buChar char="•"/>
              <a:tabLst>
                <a:tab pos="523399" algn="l"/>
                <a:tab pos="523875" algn="l"/>
              </a:tabLst>
            </a:pPr>
            <a:r>
              <a:rPr lang="en-GB" sz="2000" dirty="0">
                <a:solidFill>
                  <a:srgbClr val="000000"/>
                </a:solidFill>
                <a:latin typeface="Nunito Sans"/>
                <a:cs typeface="Calibri"/>
              </a:rPr>
              <a:t>Helps them to be prepared at the start of their journey</a:t>
            </a:r>
          </a:p>
          <a:p>
            <a:pPr marL="671195" lvl="1" indent="-311150">
              <a:spcBef>
                <a:spcPts val="1200"/>
              </a:spcBef>
              <a:buClr>
                <a:srgbClr val="7414DC"/>
              </a:buClr>
              <a:buSzPct val="125000"/>
              <a:buFont typeface="Arial"/>
              <a:buChar char="•"/>
              <a:tabLst>
                <a:tab pos="523399" algn="l"/>
                <a:tab pos="523875" algn="l"/>
              </a:tabLst>
            </a:pPr>
            <a:r>
              <a:rPr lang="en-GB" sz="2000" dirty="0">
                <a:solidFill>
                  <a:srgbClr val="000000"/>
                </a:solidFill>
                <a:latin typeface="Nunito Sans"/>
                <a:cs typeface="Calibri"/>
              </a:rPr>
              <a:t>Is Scouts right for them?</a:t>
            </a:r>
          </a:p>
          <a:p>
            <a:pPr marL="671195" lvl="1" indent="-311150">
              <a:spcBef>
                <a:spcPts val="1200"/>
              </a:spcBef>
              <a:buClr>
                <a:srgbClr val="7414DC"/>
              </a:buClr>
              <a:buSzPct val="125000"/>
              <a:buFont typeface="Arial"/>
              <a:buChar char="•"/>
              <a:tabLst>
                <a:tab pos="523399" algn="l"/>
                <a:tab pos="523875" algn="l"/>
              </a:tabLst>
            </a:pPr>
            <a:r>
              <a:rPr lang="en-GB" sz="2000" dirty="0">
                <a:latin typeface="Nunito Sans"/>
                <a:cs typeface="Calibri"/>
              </a:rPr>
              <a:t>We need to make sure they understand and commit to our values and Promise, and how we keep young people safe</a:t>
            </a:r>
          </a:p>
          <a:p>
            <a:pPr marL="671195" lvl="1" indent="-311150">
              <a:spcBef>
                <a:spcPts val="1200"/>
              </a:spcBef>
              <a:buClr>
                <a:srgbClr val="7414DC"/>
              </a:buClr>
              <a:buSzPct val="125000"/>
              <a:buFont typeface="Arial"/>
              <a:buChar char="•"/>
              <a:tabLst>
                <a:tab pos="523399" algn="l"/>
                <a:tab pos="523875" algn="l"/>
              </a:tabLst>
            </a:pPr>
            <a:r>
              <a:rPr lang="en-GB" sz="2000" dirty="0">
                <a:latin typeface="Nunito Sans"/>
                <a:cs typeface="Calibri"/>
              </a:rPr>
              <a:t>Chance for them to ask questions</a:t>
            </a:r>
          </a:p>
          <a:p>
            <a:pPr marL="671195" lvl="1" indent="-311150">
              <a:spcBef>
                <a:spcPts val="1200"/>
              </a:spcBef>
              <a:buClr>
                <a:srgbClr val="7414DC"/>
              </a:buClr>
              <a:buSzPct val="125000"/>
              <a:buFont typeface="Arial"/>
              <a:buChar char="•"/>
              <a:tabLst>
                <a:tab pos="523399" algn="l"/>
                <a:tab pos="523875" algn="l"/>
              </a:tabLst>
            </a:pPr>
            <a:endParaRPr lang="en-US"/>
          </a:p>
        </p:txBody>
      </p:sp>
      <p:sp>
        <p:nvSpPr>
          <p:cNvPr id="2" name="object 5">
            <a:extLst>
              <a:ext uri="{FF2B5EF4-FFF2-40B4-BE49-F238E27FC236}">
                <a16:creationId xmlns:a16="http://schemas.microsoft.com/office/drawing/2014/main" id="{78385622-5D0A-F4AF-4C11-13672F20518B}"/>
              </a:ext>
            </a:extLst>
          </p:cNvPr>
          <p:cNvSpPr txBox="1"/>
          <p:nvPr/>
        </p:nvSpPr>
        <p:spPr>
          <a:xfrm>
            <a:off x="6392847" y="1886467"/>
            <a:ext cx="5408555" cy="4824398"/>
          </a:xfrm>
          <a:prstGeom prst="rect">
            <a:avLst/>
          </a:prstGeom>
        </p:spPr>
        <p:txBody>
          <a:bodyPr vert="horz" wrap="square" lIns="0" tIns="0" rIns="0" bIns="0" rtlCol="0" anchor="t">
            <a:spAutoFit/>
          </a:bodyPr>
          <a:lstStyle/>
          <a:p>
            <a:pPr marL="360045" lvl="1">
              <a:spcBef>
                <a:spcPts val="1200"/>
              </a:spcBef>
              <a:buClr>
                <a:srgbClr val="7414DC"/>
              </a:buClr>
              <a:buSzPct val="125000"/>
              <a:tabLst>
                <a:tab pos="523399" algn="l"/>
                <a:tab pos="523875" algn="l"/>
              </a:tabLst>
            </a:pPr>
            <a:r>
              <a:rPr lang="en-GB" sz="2000" b="1">
                <a:solidFill>
                  <a:srgbClr val="7414DC"/>
                </a:solidFill>
                <a:latin typeface="Nunito Sans"/>
                <a:cs typeface="Calibri"/>
              </a:rPr>
              <a:t>Currently: </a:t>
            </a:r>
            <a:endParaRPr lang="en-GB" b="1">
              <a:solidFill>
                <a:srgbClr val="7414DC"/>
              </a:solidFill>
              <a:latin typeface="Calibri"/>
              <a:cs typeface="Calibri"/>
            </a:endParaRPr>
          </a:p>
          <a:p>
            <a:pPr marL="671195" lvl="1" indent="-311150">
              <a:spcBef>
                <a:spcPts val="1200"/>
              </a:spcBef>
              <a:buClr>
                <a:srgbClr val="7414DC"/>
              </a:buClr>
              <a:buSzPct val="125000"/>
              <a:buFont typeface="Arial"/>
              <a:buChar char="•"/>
              <a:tabLst>
                <a:tab pos="523399" algn="l"/>
                <a:tab pos="523875" algn="l"/>
              </a:tabLst>
            </a:pPr>
            <a:r>
              <a:rPr lang="en-GB" sz="2000">
                <a:solidFill>
                  <a:srgbClr val="000000"/>
                </a:solidFill>
                <a:latin typeface="Nunito Sans"/>
                <a:cs typeface="Calibri"/>
              </a:rPr>
              <a:t>Volunteers can hold their only role as a member of the AAC</a:t>
            </a:r>
            <a:endParaRPr lang="en-GB" sz="2000">
              <a:latin typeface="Nunito Sans"/>
              <a:cs typeface="Calibri"/>
            </a:endParaRPr>
          </a:p>
          <a:p>
            <a:pPr marL="360045" lvl="1">
              <a:spcBef>
                <a:spcPts val="1200"/>
              </a:spcBef>
              <a:buClr>
                <a:srgbClr val="7414DC"/>
              </a:buClr>
              <a:buSzPct val="125000"/>
              <a:tabLst>
                <a:tab pos="523399" algn="l"/>
                <a:tab pos="523875" algn="l"/>
              </a:tabLst>
            </a:pPr>
            <a:r>
              <a:rPr lang="en-GB" sz="2000" b="1">
                <a:solidFill>
                  <a:srgbClr val="7414DC"/>
                </a:solidFill>
                <a:latin typeface="Nunito Sans"/>
                <a:cs typeface="Calibri"/>
              </a:rPr>
              <a:t>Changes: </a:t>
            </a:r>
          </a:p>
          <a:p>
            <a:pPr marL="671195" lvl="1" indent="-311150">
              <a:spcBef>
                <a:spcPts val="1200"/>
              </a:spcBef>
              <a:buClr>
                <a:srgbClr val="7414DC"/>
              </a:buClr>
              <a:buSzPct val="125000"/>
              <a:buFont typeface="Arial"/>
              <a:buChar char="•"/>
              <a:tabLst>
                <a:tab pos="523399" algn="l"/>
                <a:tab pos="523875" algn="l"/>
              </a:tabLst>
            </a:pPr>
            <a:r>
              <a:rPr lang="en-GB" sz="2000">
                <a:solidFill>
                  <a:srgbClr val="000000"/>
                </a:solidFill>
                <a:latin typeface="Nunito Sans"/>
                <a:cs typeface="Calibri"/>
              </a:rPr>
              <a:t>Must be an existing full member </a:t>
            </a:r>
          </a:p>
          <a:p>
            <a:pPr marL="671195" lvl="1" indent="-311150">
              <a:spcBef>
                <a:spcPts val="1200"/>
              </a:spcBef>
              <a:buClr>
                <a:srgbClr val="7414DC"/>
              </a:buClr>
              <a:buSzPct val="125000"/>
              <a:buFont typeface="Arial"/>
              <a:buChar char="•"/>
              <a:tabLst>
                <a:tab pos="523399" algn="l"/>
                <a:tab pos="523875" algn="l"/>
              </a:tabLst>
            </a:pPr>
            <a:r>
              <a:rPr lang="en-GB" sz="2000">
                <a:solidFill>
                  <a:srgbClr val="000000"/>
                </a:solidFill>
                <a:latin typeface="Nunito Sans"/>
                <a:cs typeface="Calibri"/>
              </a:rPr>
              <a:t>Must have completed the welcome conversation learning and/or received the Welcome Conversation Volunteer accreditation</a:t>
            </a:r>
          </a:p>
          <a:p>
            <a:pPr marL="671195" lvl="1" indent="-311150">
              <a:spcBef>
                <a:spcPts val="1200"/>
              </a:spcBef>
              <a:buClr>
                <a:srgbClr val="7414DC"/>
              </a:buClr>
              <a:buSzPct val="125000"/>
              <a:buFont typeface="Arial"/>
              <a:buChar char="•"/>
              <a:tabLst>
                <a:tab pos="523399" algn="l"/>
                <a:tab pos="523875" algn="l"/>
              </a:tabLst>
            </a:pPr>
            <a:r>
              <a:rPr lang="en-GB" sz="2000">
                <a:solidFill>
                  <a:srgbClr val="000000"/>
                </a:solidFill>
                <a:latin typeface="Nunito Sans"/>
                <a:cs typeface="Calibri"/>
              </a:rPr>
              <a:t>Having sufficient Welcome Conversation Volunteers is the responsibility of the Volunteering Development Team</a:t>
            </a:r>
          </a:p>
          <a:p>
            <a:pPr marL="671195" lvl="1" indent="-311150">
              <a:spcBef>
                <a:spcPts val="1200"/>
              </a:spcBef>
              <a:buClr>
                <a:srgbClr val="7414DC"/>
              </a:buClr>
              <a:buSzPct val="125000"/>
              <a:buFont typeface="Arial"/>
              <a:buChar char="•"/>
              <a:tabLst>
                <a:tab pos="523399" algn="l"/>
                <a:tab pos="523875" algn="l"/>
              </a:tabLst>
            </a:pPr>
            <a:endParaRPr lang="en-US">
              <a:solidFill>
                <a:srgbClr val="000000"/>
              </a:solidFill>
              <a:latin typeface="Calibri"/>
              <a:cs typeface="Calibri"/>
            </a:endParaRPr>
          </a:p>
        </p:txBody>
      </p:sp>
    </p:spTree>
    <p:extLst>
      <p:ext uri="{BB962C8B-B14F-4D97-AF65-F5344CB8AC3E}">
        <p14:creationId xmlns:p14="http://schemas.microsoft.com/office/powerpoint/2010/main" val="22865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192AF77-E1C3-E6D8-13C4-7618540C4C25}"/>
              </a:ext>
            </a:extLst>
          </p:cNvPr>
          <p:cNvSpPr txBox="1"/>
          <p:nvPr/>
        </p:nvSpPr>
        <p:spPr>
          <a:xfrm>
            <a:off x="6796265" y="1111748"/>
            <a:ext cx="4320208" cy="537889"/>
          </a:xfrm>
          <a:prstGeom prst="rect">
            <a:avLst/>
          </a:prstGeom>
          <a:noFill/>
        </p:spPr>
        <p:txBody>
          <a:bodyPr wrap="square" rtlCol="0">
            <a:spAutoFit/>
          </a:bodyPr>
          <a:lstStyle/>
          <a:p>
            <a:pPr algn="ctr"/>
            <a:r>
              <a:rPr lang="en-GB" sz="2800">
                <a:solidFill>
                  <a:schemeClr val="bg1"/>
                </a:solidFill>
                <a:latin typeface="Nunito Sans ExtraBold" panose="00000900000000000000" pitchFamily="2" charset="0"/>
              </a:rPr>
              <a:t>What you’ll need to do</a:t>
            </a:r>
          </a:p>
        </p:txBody>
      </p:sp>
      <p:sp>
        <p:nvSpPr>
          <p:cNvPr id="4" name="Text Placeholder 3">
            <a:extLst>
              <a:ext uri="{FF2B5EF4-FFF2-40B4-BE49-F238E27FC236}">
                <a16:creationId xmlns:a16="http://schemas.microsoft.com/office/drawing/2014/main" id="{C35CD72E-B8E4-139C-9A71-05D63AAE6D5D}"/>
              </a:ext>
            </a:extLst>
          </p:cNvPr>
          <p:cNvSpPr>
            <a:spLocks noGrp="1"/>
          </p:cNvSpPr>
          <p:nvPr>
            <p:ph type="body" sz="quarter" idx="14"/>
          </p:nvPr>
        </p:nvSpPr>
        <p:spPr>
          <a:xfrm>
            <a:off x="392656" y="1649637"/>
            <a:ext cx="11406687" cy="4955203"/>
          </a:xfrm>
        </p:spPr>
        <p:txBody>
          <a:bodyPr vert="horz" wrap="square" lIns="0" tIns="0" rIns="0" bIns="0" rtlCol="0" anchor="t">
            <a:spAutoFit/>
          </a:bodyPr>
          <a:lstStyle/>
          <a:p>
            <a:pPr marL="17780" algn="l">
              <a:lnSpc>
                <a:spcPct val="100000"/>
              </a:lnSpc>
              <a:spcBef>
                <a:spcPts val="600"/>
              </a:spcBef>
              <a:spcAft>
                <a:spcPts val="600"/>
              </a:spcAft>
              <a:buClr>
                <a:srgbClr val="7414DC"/>
              </a:buClr>
              <a:tabLst>
                <a:tab pos="457200" algn="l"/>
              </a:tabLst>
            </a:pPr>
            <a:r>
              <a:rPr lang="en-GB" sz="1800" b="1" dirty="0">
                <a:solidFill>
                  <a:schemeClr val="tx1"/>
                </a:solidFill>
                <a:latin typeface="Nunito Sans"/>
                <a:cs typeface="Arial"/>
              </a:rPr>
              <a:t>Two volunteers carry out the Welcome Conversation together:</a:t>
            </a:r>
            <a:endParaRPr lang="en-GB" sz="1800" b="1" dirty="0">
              <a:solidFill>
                <a:schemeClr val="tx1"/>
              </a:solidFill>
              <a:cs typeface="Arial"/>
            </a:endParaRPr>
          </a:p>
          <a:p>
            <a:pPr marL="342900" indent="-342900" algn="l">
              <a:lnSpc>
                <a:spcPct val="100000"/>
              </a:lnSpc>
              <a:spcBef>
                <a:spcPts val="600"/>
              </a:spcBef>
              <a:spcAft>
                <a:spcPts val="600"/>
              </a:spcAft>
              <a:buFont typeface="Arial" panose="020B0604020202020204" pitchFamily="34" charset="0"/>
              <a:buChar char="•"/>
              <a:tabLst>
                <a:tab pos="457200" algn="l"/>
              </a:tabLst>
            </a:pPr>
            <a:r>
              <a:rPr lang="en-GB" sz="1800" dirty="0">
                <a:solidFill>
                  <a:srgbClr val="000000"/>
                </a:solidFill>
                <a:latin typeface="Nunito Sans"/>
                <a:cs typeface="Arial"/>
              </a:rPr>
              <a:t>The Lead Volunteer or Team Leader who is responsible for the new volunteer's recruitment. They must have completed the Welcome Conversation Learning and be someone that the new volunteer has not met previously. </a:t>
            </a:r>
          </a:p>
          <a:p>
            <a:pPr marL="342900" indent="-342900" algn="l">
              <a:lnSpc>
                <a:spcPct val="100000"/>
              </a:lnSpc>
              <a:spcBef>
                <a:spcPts val="600"/>
              </a:spcBef>
              <a:spcAft>
                <a:spcPts val="600"/>
              </a:spcAft>
              <a:buFont typeface="Arial" panose="020B0604020202020204" pitchFamily="34" charset="0"/>
              <a:buChar char="•"/>
              <a:tabLst>
                <a:tab pos="457200" algn="l"/>
              </a:tabLst>
            </a:pPr>
            <a:r>
              <a:rPr lang="en-GB" sz="1800" dirty="0">
                <a:solidFill>
                  <a:srgbClr val="000000"/>
                </a:solidFill>
                <a:latin typeface="Nunito Sans"/>
                <a:cs typeface="Arial"/>
              </a:rPr>
              <a:t>A second volunteer, who is not part of the same Group or Team, who has a Welcome Conversation Volunteer accreditation</a:t>
            </a:r>
          </a:p>
          <a:p>
            <a:pPr marL="628650" lvl="1" indent="-285750" algn="l" rtl="0">
              <a:lnSpc>
                <a:spcPct val="100000"/>
              </a:lnSpc>
              <a:spcBef>
                <a:spcPts val="600"/>
              </a:spcBef>
              <a:spcAft>
                <a:spcPts val="600"/>
              </a:spcAft>
              <a:buClr>
                <a:srgbClr val="7414DC"/>
              </a:buClr>
              <a:buFont typeface="Arial" panose="020B0604020202020204" pitchFamily="34" charset="0"/>
              <a:buChar char="•"/>
              <a:tabLst>
                <a:tab pos="457200" algn="l"/>
              </a:tabLst>
            </a:pPr>
            <a:r>
              <a:rPr lang="en-GB" sz="1800" kern="1200" dirty="0">
                <a:solidFill>
                  <a:srgbClr val="000000"/>
                </a:solidFill>
                <a:latin typeface="Nunito Sans"/>
                <a:cs typeface="Calibri"/>
              </a:rPr>
              <a:t>To have a Welcome Conversation Volunteer accreditation, you’ll need to be an active member of a Group, District or County Team, who's completed the necessary learning, and agreed with the Volunteering Development Team Leader that you can take on these responsibilities </a:t>
            </a:r>
          </a:p>
          <a:p>
            <a:pPr marL="0">
              <a:lnSpc>
                <a:spcPct val="100000"/>
              </a:lnSpc>
              <a:spcBef>
                <a:spcPts val="600"/>
              </a:spcBef>
              <a:spcAft>
                <a:spcPts val="600"/>
              </a:spcAft>
              <a:tabLst>
                <a:tab pos="457200" algn="l"/>
              </a:tabLst>
            </a:pPr>
            <a:r>
              <a:rPr lang="en-GB" sz="1800" b="1" dirty="0">
                <a:solidFill>
                  <a:srgbClr val="000000"/>
                </a:solidFill>
                <a:latin typeface="Nunito Sans"/>
                <a:ea typeface="Nunito Sans" panose="00000500000000000000" pitchFamily="2" charset="0"/>
                <a:cs typeface="Nunito Sans" panose="00000500000000000000" pitchFamily="2" charset="0"/>
              </a:rPr>
              <a:t>Can current members of the Appointment Advisory Committee carry out Welcome Conversations?</a:t>
            </a:r>
            <a:endParaRPr lang="en-GB" sz="1800" b="1" dirty="0">
              <a:solidFill>
                <a:srgbClr val="000000"/>
              </a:solidFill>
              <a:effectLst/>
              <a:latin typeface="Nunito Sans"/>
              <a:ea typeface="Nunito Sans" panose="00000500000000000000" pitchFamily="2" charset="0"/>
              <a:cs typeface="Nunito Sans" panose="00000500000000000000" pitchFamily="2" charset="0"/>
            </a:endParaRPr>
          </a:p>
          <a:p>
            <a:pPr marL="342900" indent="-342900">
              <a:lnSpc>
                <a:spcPct val="100000"/>
              </a:lnSpc>
              <a:spcBef>
                <a:spcPts val="600"/>
              </a:spcBef>
              <a:spcAft>
                <a:spcPts val="600"/>
              </a:spcAft>
              <a:buChar char="•"/>
              <a:tabLst>
                <a:tab pos="457200" algn="l"/>
              </a:tabLst>
            </a:pPr>
            <a:r>
              <a:rPr lang="en-GB" sz="1800" dirty="0">
                <a:solidFill>
                  <a:srgbClr val="000000"/>
                </a:solidFill>
                <a:latin typeface="Nunito Sans"/>
                <a:cs typeface="Arial"/>
              </a:rPr>
              <a:t>Yes, anyone who meets the above criteria can deliver welcome conversations as part of their role. Delivering welcome conversations cannot be a role in itself. </a:t>
            </a:r>
          </a:p>
          <a:p>
            <a:pPr marL="0">
              <a:lnSpc>
                <a:spcPct val="100000"/>
              </a:lnSpc>
              <a:spcBef>
                <a:spcPts val="600"/>
              </a:spcBef>
              <a:spcAft>
                <a:spcPts val="600"/>
              </a:spcAft>
              <a:buClr>
                <a:srgbClr val="7414DC"/>
              </a:buClr>
              <a:tabLst>
                <a:tab pos="457200" algn="l"/>
              </a:tabLst>
            </a:pPr>
            <a:r>
              <a:rPr lang="en-GB" sz="1800" b="1" dirty="0">
                <a:solidFill>
                  <a:srgbClr val="000000"/>
                </a:solidFill>
                <a:latin typeface="Nunito Sans"/>
                <a:cs typeface="Arial"/>
              </a:rPr>
              <a:t>Do people carrying out Welcome Conversations need to complete any learning?</a:t>
            </a:r>
            <a:endParaRPr lang="en-GB" sz="1800" b="1" dirty="0">
              <a:solidFill>
                <a:srgbClr val="000000"/>
              </a:solidFill>
              <a:cs typeface="Arial"/>
            </a:endParaRPr>
          </a:p>
          <a:p>
            <a:pPr marL="342900" indent="-342900">
              <a:lnSpc>
                <a:spcPct val="100000"/>
              </a:lnSpc>
              <a:spcBef>
                <a:spcPts val="600"/>
              </a:spcBef>
              <a:spcAft>
                <a:spcPts val="600"/>
              </a:spcAft>
              <a:buChar char="•"/>
              <a:tabLst>
                <a:tab pos="457200" algn="l"/>
              </a:tabLst>
            </a:pPr>
            <a:r>
              <a:rPr lang="en-GB" sz="1800" dirty="0">
                <a:solidFill>
                  <a:srgbClr val="000000"/>
                </a:solidFill>
                <a:latin typeface="Nunito Sans"/>
                <a:cs typeface="Arial"/>
              </a:rPr>
              <a:t>Yes. This consists of 3 videos which will include any necessary validation.</a:t>
            </a:r>
            <a:endParaRPr lang="en-GB" sz="1800" dirty="0">
              <a:solidFill>
                <a:srgbClr val="000000"/>
              </a:solidFill>
              <a:cs typeface="Arial"/>
            </a:endParaRPr>
          </a:p>
        </p:txBody>
      </p:sp>
      <p:sp>
        <p:nvSpPr>
          <p:cNvPr id="3" name="TextBox 2">
            <a:extLst>
              <a:ext uri="{FF2B5EF4-FFF2-40B4-BE49-F238E27FC236}">
                <a16:creationId xmlns:a16="http://schemas.microsoft.com/office/drawing/2014/main" id="{099D4E9B-F23C-34B8-DDBF-383249617B13}"/>
              </a:ext>
            </a:extLst>
          </p:cNvPr>
          <p:cNvSpPr txBox="1"/>
          <p:nvPr/>
        </p:nvSpPr>
        <p:spPr>
          <a:xfrm>
            <a:off x="218467" y="893190"/>
            <a:ext cx="11580876" cy="584775"/>
          </a:xfrm>
          <a:prstGeom prst="rect">
            <a:avLst/>
          </a:prstGeom>
          <a:noFill/>
        </p:spPr>
        <p:txBody>
          <a:bodyPr wrap="square" lIns="91440" tIns="45720" rIns="91440" bIns="45720" anchor="t">
            <a:spAutoFit/>
          </a:bodyPr>
          <a:lstStyle/>
          <a:p>
            <a:pPr marL="64770">
              <a:spcBef>
                <a:spcPts val="2145"/>
              </a:spcBef>
            </a:pPr>
            <a:r>
              <a:rPr lang="en-GB" sz="3200">
                <a:solidFill>
                  <a:srgbClr val="7413DC"/>
                </a:solidFill>
                <a:latin typeface="Nunito Sans Black"/>
                <a:cs typeface="Nunito Sans Black"/>
              </a:rPr>
              <a:t>Welcome Conversations – Who should carry them out?</a:t>
            </a:r>
            <a:endParaRPr lang="en-US"/>
          </a:p>
        </p:txBody>
      </p:sp>
    </p:spTree>
    <p:extLst>
      <p:ext uri="{BB962C8B-B14F-4D97-AF65-F5344CB8AC3E}">
        <p14:creationId xmlns:p14="http://schemas.microsoft.com/office/powerpoint/2010/main" val="77948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192AF77-E1C3-E6D8-13C4-7618540C4C25}"/>
              </a:ext>
            </a:extLst>
          </p:cNvPr>
          <p:cNvSpPr txBox="1"/>
          <p:nvPr/>
        </p:nvSpPr>
        <p:spPr>
          <a:xfrm>
            <a:off x="6796265" y="1111748"/>
            <a:ext cx="4320208" cy="537889"/>
          </a:xfrm>
          <a:prstGeom prst="rect">
            <a:avLst/>
          </a:prstGeom>
          <a:noFill/>
        </p:spPr>
        <p:txBody>
          <a:bodyPr wrap="square" rtlCol="0">
            <a:spAutoFit/>
          </a:bodyPr>
          <a:lstStyle/>
          <a:p>
            <a:pPr algn="ctr"/>
            <a:r>
              <a:rPr lang="en-GB" sz="2800">
                <a:solidFill>
                  <a:schemeClr val="bg1"/>
                </a:solidFill>
                <a:latin typeface="Nunito Sans ExtraBold" panose="00000900000000000000" pitchFamily="2" charset="0"/>
              </a:rPr>
              <a:t>What you’ll need to do</a:t>
            </a:r>
          </a:p>
        </p:txBody>
      </p:sp>
      <p:sp>
        <p:nvSpPr>
          <p:cNvPr id="3" name="TextBox 2">
            <a:extLst>
              <a:ext uri="{FF2B5EF4-FFF2-40B4-BE49-F238E27FC236}">
                <a16:creationId xmlns:a16="http://schemas.microsoft.com/office/drawing/2014/main" id="{099D4E9B-F23C-34B8-DDBF-383249617B13}"/>
              </a:ext>
            </a:extLst>
          </p:cNvPr>
          <p:cNvSpPr txBox="1"/>
          <p:nvPr/>
        </p:nvSpPr>
        <p:spPr>
          <a:xfrm>
            <a:off x="368549" y="877670"/>
            <a:ext cx="11580876" cy="584775"/>
          </a:xfrm>
          <a:prstGeom prst="rect">
            <a:avLst/>
          </a:prstGeom>
          <a:noFill/>
        </p:spPr>
        <p:txBody>
          <a:bodyPr wrap="square" lIns="91440" tIns="45720" rIns="91440" bIns="45720" anchor="t">
            <a:spAutoFit/>
          </a:bodyPr>
          <a:lstStyle/>
          <a:p>
            <a:pPr marL="64770">
              <a:spcBef>
                <a:spcPts val="2145"/>
              </a:spcBef>
            </a:pPr>
            <a:r>
              <a:rPr lang="en-GB" sz="3200">
                <a:solidFill>
                  <a:srgbClr val="7413DC"/>
                </a:solidFill>
                <a:latin typeface="Nunito Sans Black"/>
                <a:cs typeface="Nunito Sans Black"/>
              </a:rPr>
              <a:t>What does this mean in practice?</a:t>
            </a:r>
            <a:endParaRPr lang="en-US"/>
          </a:p>
        </p:txBody>
      </p:sp>
      <p:grpSp>
        <p:nvGrpSpPr>
          <p:cNvPr id="26" name="Group 25">
            <a:extLst>
              <a:ext uri="{FF2B5EF4-FFF2-40B4-BE49-F238E27FC236}">
                <a16:creationId xmlns:a16="http://schemas.microsoft.com/office/drawing/2014/main" id="{7DAE95A4-7372-E6FB-CFBA-AD5E8C7D4506}"/>
              </a:ext>
            </a:extLst>
          </p:cNvPr>
          <p:cNvGrpSpPr/>
          <p:nvPr/>
        </p:nvGrpSpPr>
        <p:grpSpPr>
          <a:xfrm>
            <a:off x="425574" y="1649637"/>
            <a:ext cx="11340852" cy="4857721"/>
            <a:chOff x="368549" y="2000280"/>
            <a:chExt cx="11340852" cy="4857721"/>
          </a:xfrm>
        </p:grpSpPr>
        <p:grpSp>
          <p:nvGrpSpPr>
            <p:cNvPr id="5" name="Group 4">
              <a:extLst>
                <a:ext uri="{FF2B5EF4-FFF2-40B4-BE49-F238E27FC236}">
                  <a16:creationId xmlns:a16="http://schemas.microsoft.com/office/drawing/2014/main" id="{280087C4-EBAC-6D66-5693-2E592688ED73}"/>
                </a:ext>
              </a:extLst>
            </p:cNvPr>
            <p:cNvGrpSpPr/>
            <p:nvPr/>
          </p:nvGrpSpPr>
          <p:grpSpPr>
            <a:xfrm>
              <a:off x="368549" y="2000280"/>
              <a:ext cx="11340852" cy="4857721"/>
              <a:chOff x="425574" y="1560576"/>
              <a:chExt cx="11340852" cy="6476961"/>
            </a:xfrm>
          </p:grpSpPr>
          <p:grpSp>
            <p:nvGrpSpPr>
              <p:cNvPr id="10" name="Group 9">
                <a:extLst>
                  <a:ext uri="{FF2B5EF4-FFF2-40B4-BE49-F238E27FC236}">
                    <a16:creationId xmlns:a16="http://schemas.microsoft.com/office/drawing/2014/main" id="{C5F732C5-A673-61EF-3265-4ADEE3E084D6}"/>
                  </a:ext>
                </a:extLst>
              </p:cNvPr>
              <p:cNvGrpSpPr/>
              <p:nvPr/>
            </p:nvGrpSpPr>
            <p:grpSpPr>
              <a:xfrm>
                <a:off x="1502358" y="1560576"/>
                <a:ext cx="10264068" cy="6476960"/>
                <a:chOff x="1502358" y="1555113"/>
                <a:chExt cx="10264068" cy="6476960"/>
              </a:xfrm>
            </p:grpSpPr>
            <p:sp>
              <p:nvSpPr>
                <p:cNvPr id="16" name="Rectangle: Rounded Corners 15">
                  <a:extLst>
                    <a:ext uri="{FF2B5EF4-FFF2-40B4-BE49-F238E27FC236}">
                      <a16:creationId xmlns:a16="http://schemas.microsoft.com/office/drawing/2014/main" id="{B5A1EC7E-AA39-AB42-158B-94B6A6EE1DC6}"/>
                    </a:ext>
                  </a:extLst>
                </p:cNvPr>
                <p:cNvSpPr/>
                <p:nvPr/>
              </p:nvSpPr>
              <p:spPr>
                <a:xfrm>
                  <a:off x="1502358" y="1555113"/>
                  <a:ext cx="10264068" cy="6476960"/>
                </a:xfrm>
                <a:prstGeom prst="roundRect">
                  <a:avLst>
                    <a:gd name="adj" fmla="val 18331"/>
                  </a:avLst>
                </a:prstGeom>
                <a:solidFill>
                  <a:srgbClr val="D4F2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p>
              </p:txBody>
            </p:sp>
            <p:sp>
              <p:nvSpPr>
                <p:cNvPr id="17" name="TextBox 16">
                  <a:extLst>
                    <a:ext uri="{FF2B5EF4-FFF2-40B4-BE49-F238E27FC236}">
                      <a16:creationId xmlns:a16="http://schemas.microsoft.com/office/drawing/2014/main" id="{A6804308-06F8-7B78-44B5-2E79489A26D0}"/>
                    </a:ext>
                  </a:extLst>
                </p:cNvPr>
                <p:cNvSpPr txBox="1"/>
                <p:nvPr/>
              </p:nvSpPr>
              <p:spPr>
                <a:xfrm>
                  <a:off x="2516513" y="2001856"/>
                  <a:ext cx="9011879" cy="5705396"/>
                </a:xfrm>
                <a:prstGeom prst="rect">
                  <a:avLst/>
                </a:prstGeom>
                <a:noFill/>
              </p:spPr>
              <p:txBody>
                <a:bodyPr wrap="square" lIns="91440" tIns="45720" rIns="91440" bIns="45720" rtlCol="0" anchor="ctr">
                  <a:noAutofit/>
                </a:bodyPr>
                <a:lstStyle/>
                <a:p>
                  <a:pPr algn="ctr"/>
                  <a:r>
                    <a:rPr lang="en-GB" sz="2000"/>
                    <a:t>Shivani has volunteered to become a member of the Beavers team at her local group. She has provided all the additional personal information on the Membership System. One of the next steps is to have her Welcome Conversation. </a:t>
                  </a:r>
                </a:p>
                <a:p>
                  <a:pPr algn="ctr"/>
                  <a:endParaRPr lang="en-GB" sz="2000"/>
                </a:p>
                <a:p>
                  <a:pPr algn="ctr"/>
                  <a:r>
                    <a:rPr lang="en-GB" sz="2000"/>
                    <a:t>Zara, the Group Lead Volunteer, has already explained about the role and reaches out to the Volunteering Development Team to initiate a Welcome Conversation. They suggest Keenan, a Beavers Section Team Leader who has a Welcome Conversation accreditation, from the neighbouring Group. </a:t>
                  </a:r>
                </a:p>
                <a:p>
                  <a:pPr algn="ctr"/>
                  <a:endParaRPr lang="en-GB" sz="2000"/>
                </a:p>
                <a:p>
                  <a:pPr algn="ctr"/>
                  <a:r>
                    <a:rPr lang="en-GB" sz="2000"/>
                    <a:t>Zara and Keenan arrange to meet and carry out a 30-minute Welcome Conversation before Beavers at the group meeting place. Both Zara and Keenan agree on the outcome. Zara records the outcome in the membership system, and it sends a notification to Keenan.</a:t>
                  </a:r>
                </a:p>
              </p:txBody>
            </p:sp>
          </p:grpSp>
          <p:grpSp>
            <p:nvGrpSpPr>
              <p:cNvPr id="11" name="Group 10">
                <a:extLst>
                  <a:ext uri="{FF2B5EF4-FFF2-40B4-BE49-F238E27FC236}">
                    <a16:creationId xmlns:a16="http://schemas.microsoft.com/office/drawing/2014/main" id="{3D2E5C0F-2EE9-A074-ECBA-6FD6E1EC4AFC}"/>
                  </a:ext>
                </a:extLst>
              </p:cNvPr>
              <p:cNvGrpSpPr/>
              <p:nvPr/>
            </p:nvGrpSpPr>
            <p:grpSpPr>
              <a:xfrm>
                <a:off x="425574" y="1560577"/>
                <a:ext cx="2160000" cy="6476960"/>
                <a:chOff x="603504" y="1761745"/>
                <a:chExt cx="2160000" cy="6476960"/>
              </a:xfrm>
            </p:grpSpPr>
            <p:sp>
              <p:nvSpPr>
                <p:cNvPr id="12" name="Rectangle: Rounded Corners 11">
                  <a:extLst>
                    <a:ext uri="{FF2B5EF4-FFF2-40B4-BE49-F238E27FC236}">
                      <a16:creationId xmlns:a16="http://schemas.microsoft.com/office/drawing/2014/main" id="{E0C322AC-8F7C-FF20-0D8A-10C7442B3A51}"/>
                    </a:ext>
                  </a:extLst>
                </p:cNvPr>
                <p:cNvSpPr/>
                <p:nvPr/>
              </p:nvSpPr>
              <p:spPr>
                <a:xfrm>
                  <a:off x="603504" y="1761745"/>
                  <a:ext cx="2160000" cy="647696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88D7A404-CC95-39F4-3695-5A6A915E1615}"/>
                    </a:ext>
                  </a:extLst>
                </p:cNvPr>
                <p:cNvSpPr/>
                <p:nvPr/>
              </p:nvSpPr>
              <p:spPr>
                <a:xfrm>
                  <a:off x="780288" y="1914144"/>
                  <a:ext cx="1800000" cy="144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F5DBBA8-2D46-CE59-6A53-589DE63EAA01}"/>
                    </a:ext>
                  </a:extLst>
                </p:cNvPr>
                <p:cNvSpPr txBox="1"/>
                <p:nvPr/>
              </p:nvSpPr>
              <p:spPr>
                <a:xfrm>
                  <a:off x="835152" y="3298154"/>
                  <a:ext cx="1658112" cy="697627"/>
                </a:xfrm>
                <a:prstGeom prst="rect">
                  <a:avLst/>
                </a:prstGeom>
                <a:noFill/>
              </p:spPr>
              <p:txBody>
                <a:bodyPr wrap="square" rtlCol="0">
                  <a:spAutoFit/>
                </a:bodyPr>
                <a:lstStyle/>
                <a:p>
                  <a:pPr algn="ctr"/>
                  <a:r>
                    <a:rPr lang="en-GB" sz="1400" b="1">
                      <a:solidFill>
                        <a:schemeClr val="bg1"/>
                      </a:solidFill>
                    </a:rPr>
                    <a:t>Shivani - Beaver Section Member</a:t>
                  </a:r>
                </a:p>
              </p:txBody>
            </p:sp>
          </p:grpSp>
        </p:grpSp>
        <p:sp>
          <p:nvSpPr>
            <p:cNvPr id="18" name="Rectangle: Rounded Corners 17">
              <a:extLst>
                <a:ext uri="{FF2B5EF4-FFF2-40B4-BE49-F238E27FC236}">
                  <a16:creationId xmlns:a16="http://schemas.microsoft.com/office/drawing/2014/main" id="{71A6B0F9-4233-1869-F89B-5A6745EC1FD8}"/>
                </a:ext>
              </a:extLst>
            </p:cNvPr>
            <p:cNvSpPr/>
            <p:nvPr/>
          </p:nvSpPr>
          <p:spPr>
            <a:xfrm>
              <a:off x="545333" y="3663421"/>
              <a:ext cx="1800000" cy="108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5B42569-3EFB-87B4-E8A1-1EB7CB8BA398}"/>
                </a:ext>
              </a:extLst>
            </p:cNvPr>
            <p:cNvSpPr txBox="1"/>
            <p:nvPr/>
          </p:nvSpPr>
          <p:spPr>
            <a:xfrm>
              <a:off x="600197" y="4701429"/>
              <a:ext cx="1658112" cy="523220"/>
            </a:xfrm>
            <a:prstGeom prst="rect">
              <a:avLst/>
            </a:prstGeom>
            <a:noFill/>
          </p:spPr>
          <p:txBody>
            <a:bodyPr wrap="square" rtlCol="0">
              <a:spAutoFit/>
            </a:bodyPr>
            <a:lstStyle/>
            <a:p>
              <a:pPr algn="ctr"/>
              <a:r>
                <a:rPr lang="en-GB" sz="1400" b="1">
                  <a:solidFill>
                    <a:schemeClr val="bg1"/>
                  </a:solidFill>
                </a:rPr>
                <a:t>Zara - Group Lead Volunteer</a:t>
              </a:r>
            </a:p>
          </p:txBody>
        </p:sp>
        <p:sp>
          <p:nvSpPr>
            <p:cNvPr id="20" name="Rectangle: Rounded Corners 19">
              <a:extLst>
                <a:ext uri="{FF2B5EF4-FFF2-40B4-BE49-F238E27FC236}">
                  <a16:creationId xmlns:a16="http://schemas.microsoft.com/office/drawing/2014/main" id="{01E8A6E6-C1E3-38B1-EDC3-EC693CDB1EEF}"/>
                </a:ext>
              </a:extLst>
            </p:cNvPr>
            <p:cNvSpPr/>
            <p:nvPr/>
          </p:nvSpPr>
          <p:spPr>
            <a:xfrm>
              <a:off x="545333" y="5215358"/>
              <a:ext cx="1800000" cy="108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8D38597-F7FF-1492-AB83-B01638BB9C54}"/>
                </a:ext>
              </a:extLst>
            </p:cNvPr>
            <p:cNvSpPr txBox="1"/>
            <p:nvPr/>
          </p:nvSpPr>
          <p:spPr>
            <a:xfrm>
              <a:off x="392764" y="6300820"/>
              <a:ext cx="2105136" cy="523220"/>
            </a:xfrm>
            <a:prstGeom prst="rect">
              <a:avLst/>
            </a:prstGeom>
            <a:noFill/>
          </p:spPr>
          <p:txBody>
            <a:bodyPr wrap="square" rtlCol="0">
              <a:spAutoFit/>
            </a:bodyPr>
            <a:lstStyle/>
            <a:p>
              <a:pPr algn="ctr"/>
              <a:r>
                <a:rPr lang="en-GB" sz="1400" b="1">
                  <a:solidFill>
                    <a:schemeClr val="bg1"/>
                  </a:solidFill>
                </a:rPr>
                <a:t>Keenan - Beaver Section Team Leader</a:t>
              </a:r>
            </a:p>
          </p:txBody>
        </p:sp>
        <p:pic>
          <p:nvPicPr>
            <p:cNvPr id="22" name="Picture 4" descr="A black background with a black square&#10;&#10;Description automatically generated">
              <a:extLst>
                <a:ext uri="{FF2B5EF4-FFF2-40B4-BE49-F238E27FC236}">
                  <a16:creationId xmlns:a16="http://schemas.microsoft.com/office/drawing/2014/main" id="{AFD74ECC-D0D3-DEC7-9E24-C90AC367B5D4}"/>
                </a:ext>
              </a:extLst>
            </p:cNvPr>
            <p:cNvPicPr>
              <a:picLocks noChangeAspect="1"/>
            </p:cNvPicPr>
            <p:nvPr/>
          </p:nvPicPr>
          <p:blipFill>
            <a:blip r:embed="rId3"/>
            <a:stretch>
              <a:fillRect/>
            </a:stretch>
          </p:blipFill>
          <p:spPr>
            <a:xfrm>
              <a:off x="958378" y="2192705"/>
              <a:ext cx="973909" cy="973909"/>
            </a:xfrm>
            <a:prstGeom prst="rect">
              <a:avLst/>
            </a:prstGeom>
          </p:spPr>
        </p:pic>
        <p:pic>
          <p:nvPicPr>
            <p:cNvPr id="23" name="Picture 7" descr="A black background with white dots&#10;&#10;Description automatically generated">
              <a:extLst>
                <a:ext uri="{FF2B5EF4-FFF2-40B4-BE49-F238E27FC236}">
                  <a16:creationId xmlns:a16="http://schemas.microsoft.com/office/drawing/2014/main" id="{9136A0B7-719C-162D-8685-77C701059457}"/>
                </a:ext>
              </a:extLst>
            </p:cNvPr>
            <p:cNvPicPr>
              <a:picLocks noChangeAspect="1"/>
            </p:cNvPicPr>
            <p:nvPr/>
          </p:nvPicPr>
          <p:blipFill>
            <a:blip r:embed="rId4"/>
            <a:stretch>
              <a:fillRect/>
            </a:stretch>
          </p:blipFill>
          <p:spPr>
            <a:xfrm>
              <a:off x="786854" y="5137306"/>
              <a:ext cx="1284797" cy="1118559"/>
            </a:xfrm>
            <a:prstGeom prst="rect">
              <a:avLst/>
            </a:prstGeom>
          </p:spPr>
        </p:pic>
        <p:pic>
          <p:nvPicPr>
            <p:cNvPr id="24" name="Picture 8" descr="A black background with a black square&#10;&#10;Description automatically generated">
              <a:extLst>
                <a:ext uri="{FF2B5EF4-FFF2-40B4-BE49-F238E27FC236}">
                  <a16:creationId xmlns:a16="http://schemas.microsoft.com/office/drawing/2014/main" id="{C4723909-AC3F-DD07-F76A-B016B332D405}"/>
                </a:ext>
              </a:extLst>
            </p:cNvPr>
            <p:cNvPicPr>
              <a:picLocks noChangeAspect="1"/>
            </p:cNvPicPr>
            <p:nvPr/>
          </p:nvPicPr>
          <p:blipFill>
            <a:blip r:embed="rId5"/>
            <a:stretch>
              <a:fillRect/>
            </a:stretch>
          </p:blipFill>
          <p:spPr>
            <a:xfrm>
              <a:off x="886328" y="3643716"/>
              <a:ext cx="1085850" cy="1085850"/>
            </a:xfrm>
            <a:prstGeom prst="rect">
              <a:avLst/>
            </a:prstGeom>
          </p:spPr>
        </p:pic>
      </p:grpSp>
    </p:spTree>
    <p:extLst>
      <p:ext uri="{BB962C8B-B14F-4D97-AF65-F5344CB8AC3E}">
        <p14:creationId xmlns:p14="http://schemas.microsoft.com/office/powerpoint/2010/main" val="651410781"/>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42F3DC-9009-C8F9-A8ED-6C3994E56C41}"/>
              </a:ext>
            </a:extLst>
          </p:cNvPr>
          <p:cNvSpPr txBox="1"/>
          <p:nvPr/>
        </p:nvSpPr>
        <p:spPr>
          <a:xfrm>
            <a:off x="326937" y="585714"/>
            <a:ext cx="7689812" cy="584775"/>
          </a:xfrm>
          <a:prstGeom prst="rect">
            <a:avLst/>
          </a:prstGeom>
          <a:noFill/>
        </p:spPr>
        <p:txBody>
          <a:bodyPr anchor="t" bIns="45720" lIns="91440" rIns="91440" tIns="45720" wrap="square">
            <a:spAutoFit/>
          </a:bodyPr>
          <a:lstStyle/>
          <a:p>
            <a:pPr marL="64770">
              <a:spcBef>
                <a:spcPts val="2145"/>
              </a:spcBef>
            </a:pPr>
            <a:r>
              <a:rPr lang="en-GB" sz="3200">
                <a:solidFill>
                  <a:srgbClr val="7413DC"/>
                </a:solidFill>
                <a:latin typeface="Nunito Sans Black"/>
                <a:cs typeface="Nunito Sans Black"/>
              </a:rPr>
              <a:t>Welcome conversations </a:t>
            </a:r>
          </a:p>
        </p:txBody>
      </p:sp>
      <p:pic>
        <p:nvPicPr>
          <p:cNvPr descr="A screenshot of a web page&#10;&#10;Description automatically generated" id="2" name="Picture 2">
            <a:extLst>
              <a:ext uri="{FF2B5EF4-FFF2-40B4-BE49-F238E27FC236}">
                <a16:creationId xmlns:a16="http://schemas.microsoft.com/office/drawing/2014/main" id="{CBEFA4E2-F810-4E63-6A42-98C7B464E741}"/>
              </a:ext>
            </a:extLst>
          </p:cNvPr>
          <p:cNvPicPr>
            <a:picLocks noChangeAspect="1"/>
          </p:cNvPicPr>
          <p:nvPr/>
        </p:nvPicPr>
        <p:blipFill rotWithShape="1">
          <a:blip r:embed="rId3"/>
          <a:srcRect b="10" l="18" r="9" t="14"/>
          <a:stretch/>
        </p:blipFill>
        <p:spPr>
          <a:xfrm>
            <a:off x="3778706" y="1886137"/>
            <a:ext cx="3136296" cy="4444810"/>
          </a:xfrm>
          <a:prstGeom prst="rect">
            <a:avLst/>
          </a:prstGeom>
        </p:spPr>
      </p:pic>
      <p:sp>
        <p:nvSpPr>
          <p:cNvPr id="5" name="Text Placeholder 4">
            <a:extLst>
              <a:ext uri="{FF2B5EF4-FFF2-40B4-BE49-F238E27FC236}">
                <a16:creationId xmlns:a16="http://schemas.microsoft.com/office/drawing/2014/main" id="{B98AEA22-13C1-1E91-2289-E9367645114C}"/>
              </a:ext>
            </a:extLst>
          </p:cNvPr>
          <p:cNvSpPr>
            <a:spLocks noGrp="1"/>
          </p:cNvSpPr>
          <p:nvPr>
            <p:ph idx="10" sz="quarter" type="body"/>
          </p:nvPr>
        </p:nvSpPr>
        <p:spPr>
          <a:xfrm>
            <a:off x="7083007" y="1599392"/>
            <a:ext cx="4603843" cy="4510855"/>
          </a:xfrm>
        </p:spPr>
        <p:txBody>
          <a:bodyPr anchor="t" bIns="0" lIns="0" rIns="0" rtlCol="0" tIns="0" vert="horz">
            <a:normAutofit/>
          </a:bodyPr>
          <a:lstStyle/>
          <a:p>
            <a:pPr marL="10795"/>
            <a:r>
              <a:rPr lang="en-GB">
                <a:latin typeface="Nunito Sans"/>
              </a:rPr>
              <a:t>Website includes information on:</a:t>
            </a:r>
            <a:endParaRPr lang="en-GB"/>
          </a:p>
          <a:p>
            <a:pPr marL="10795"/>
            <a:endParaRPr lang="en-GB">
              <a:latin typeface="Nunito Sans"/>
            </a:endParaRPr>
          </a:p>
          <a:p>
            <a:pPr indent="-342900" marL="353695">
              <a:buChar char="•"/>
            </a:pPr>
            <a:r>
              <a:rPr lang="en-GB">
                <a:latin typeface="Nunito Sans"/>
              </a:rPr>
              <a:t>Learning required to be able to carry out Welcome Conversations</a:t>
            </a:r>
          </a:p>
          <a:p>
            <a:pPr marL="10795"/>
            <a:endParaRPr lang="en-GB">
              <a:latin typeface="Nunito Sans"/>
            </a:endParaRPr>
          </a:p>
          <a:p>
            <a:pPr indent="-342900" marL="353695">
              <a:buChar char="•"/>
            </a:pPr>
            <a:r>
              <a:rPr lang="en-GB">
                <a:latin typeface="Nunito Sans"/>
              </a:rPr>
              <a:t>A checklist to act as a reminder of what needs to be covered when carrying out Welcome Conversations</a:t>
            </a:r>
          </a:p>
          <a:p>
            <a:pPr indent="-342900" marL="353695">
              <a:buChar char="•"/>
            </a:pPr>
            <a:endParaRPr lang="en-GB">
              <a:latin typeface="Nunito Sans"/>
            </a:endParaRPr>
          </a:p>
          <a:p>
            <a:pPr indent="-342900" marL="353695">
              <a:buChar char="•"/>
            </a:pPr>
            <a:r>
              <a:rPr lang="en-GB">
                <a:latin typeface="Nunito Sans"/>
              </a:rPr>
              <a:t>More details around running Welcome Conversations</a:t>
            </a:r>
          </a:p>
        </p:txBody>
      </p:sp>
      <p:pic>
        <p:nvPicPr>
          <p:cNvPr descr="A white and purple rectangular box with text&#10;&#10;Description automatically generated" id="7" name="Picture 7">
            <a:extLst>
              <a:ext uri="{FF2B5EF4-FFF2-40B4-BE49-F238E27FC236}">
                <a16:creationId xmlns:a16="http://schemas.microsoft.com/office/drawing/2014/main" id="{500194FB-DABC-3F00-C497-7992C82D8146}"/>
              </a:ext>
            </a:extLst>
          </p:cNvPr>
          <p:cNvPicPr>
            <a:picLocks noChangeAspect="1"/>
          </p:cNvPicPr>
          <p:nvPr/>
        </p:nvPicPr>
        <p:blipFill>
          <a:blip r:embed="rId4"/>
          <a:stretch>
            <a:fillRect/>
          </a:stretch>
        </p:blipFill>
        <p:spPr>
          <a:xfrm>
            <a:off x="218090" y="1485437"/>
            <a:ext cx="3478924" cy="4938160"/>
          </a:xfrm>
          <a:prstGeom prst="rect">
            <a:avLst/>
          </a:prstGeom>
        </p:spPr>
      </p:pic>
    </p:spTree>
    <p:extLst>
      <p:ext uri="{BB962C8B-B14F-4D97-AF65-F5344CB8AC3E}">
        <p14:creationId xmlns:p14="http://schemas.microsoft.com/office/powerpoint/2010/main" val="39365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ED0430-74DC-72B7-D4DD-C1C9D3935CC2}"/>
              </a:ext>
            </a:extLst>
          </p:cNvPr>
          <p:cNvSpPr>
            <a:spLocks noGrp="1"/>
          </p:cNvSpPr>
          <p:nvPr>
            <p:ph type="body" sz="quarter" idx="12"/>
          </p:nvPr>
        </p:nvSpPr>
        <p:spPr>
          <a:xfrm>
            <a:off x="345675" y="4787089"/>
            <a:ext cx="9529763" cy="1025281"/>
          </a:xfrm>
        </p:spPr>
        <p:txBody>
          <a:bodyPr>
            <a:normAutofit/>
          </a:bodyPr>
          <a:lstStyle/>
          <a:p>
            <a:r>
              <a:rPr lang="en-GB"/>
              <a:t>Why we’re transforming volunteering </a:t>
            </a:r>
          </a:p>
        </p:txBody>
      </p:sp>
    </p:spTree>
    <p:extLst>
      <p:ext uri="{BB962C8B-B14F-4D97-AF65-F5344CB8AC3E}">
        <p14:creationId xmlns:p14="http://schemas.microsoft.com/office/powerpoint/2010/main" val="3331665215"/>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42F3DC-9009-C8F9-A8ED-6C3994E56C41}"/>
              </a:ext>
            </a:extLst>
          </p:cNvPr>
          <p:cNvSpPr txBox="1"/>
          <p:nvPr/>
        </p:nvSpPr>
        <p:spPr>
          <a:xfrm>
            <a:off x="212637" y="706364"/>
            <a:ext cx="8769928" cy="584775"/>
          </a:xfrm>
          <a:prstGeom prst="rect">
            <a:avLst/>
          </a:prstGeom>
          <a:noFill/>
        </p:spPr>
        <p:txBody>
          <a:bodyPr anchor="t" bIns="45720" lIns="91440" rIns="91440" tIns="45720" wrap="square">
            <a:spAutoFit/>
          </a:bodyPr>
          <a:lstStyle/>
          <a:p>
            <a:pPr marL="64770">
              <a:spcBef>
                <a:spcPts val="2145"/>
              </a:spcBef>
            </a:pPr>
            <a:r>
              <a:rPr lang="en-GB" sz="3200">
                <a:solidFill>
                  <a:srgbClr val="7413DC"/>
                </a:solidFill>
                <a:latin typeface="Nunito Sans Black"/>
                <a:cs typeface="Nunito Sans Black"/>
              </a:rPr>
              <a:t>Welcome conversation learning videos </a:t>
            </a:r>
          </a:p>
        </p:txBody>
      </p:sp>
      <p:pic>
        <p:nvPicPr>
          <p:cNvPr descr="A screenshot of a web page&#10;&#10;Description automatically generated" id="3" name="Picture 3">
            <a:extLst>
              <a:ext uri="{FF2B5EF4-FFF2-40B4-BE49-F238E27FC236}">
                <a16:creationId xmlns:a16="http://schemas.microsoft.com/office/drawing/2014/main" id="{FCF98135-43A3-82C1-D1B6-1180FD7F5025}"/>
              </a:ext>
            </a:extLst>
          </p:cNvPr>
          <p:cNvPicPr>
            <a:picLocks noChangeAspect="1"/>
          </p:cNvPicPr>
          <p:nvPr/>
        </p:nvPicPr>
        <p:blipFill rotWithShape="1">
          <a:blip r:embed="rId3"/>
          <a:srcRect b="20" l="14" r="48" t="59"/>
          <a:stretch/>
        </p:blipFill>
        <p:spPr>
          <a:xfrm>
            <a:off x="522303" y="1787556"/>
            <a:ext cx="2336972" cy="1892632"/>
          </a:xfrm>
          <a:prstGeom prst="rect">
            <a:avLst/>
          </a:prstGeom>
        </p:spPr>
      </p:pic>
      <p:pic>
        <p:nvPicPr>
          <p:cNvPr descr="A screenshot of a video&#10;&#10;Description automatically generated" id="4" name="Picture 4">
            <a:extLst>
              <a:ext uri="{FF2B5EF4-FFF2-40B4-BE49-F238E27FC236}">
                <a16:creationId xmlns:a16="http://schemas.microsoft.com/office/drawing/2014/main" id="{D76A0B5A-7E0D-6897-E46F-81006484E938}"/>
              </a:ext>
            </a:extLst>
          </p:cNvPr>
          <p:cNvPicPr>
            <a:picLocks noChangeAspect="1"/>
          </p:cNvPicPr>
          <p:nvPr/>
        </p:nvPicPr>
        <p:blipFill rotWithShape="1">
          <a:blip r:embed="rId4"/>
          <a:srcRect b="12" l="51" r="17" t="17"/>
          <a:stretch/>
        </p:blipFill>
        <p:spPr>
          <a:xfrm>
            <a:off x="1927934" y="3341146"/>
            <a:ext cx="2692020" cy="1996178"/>
          </a:xfrm>
          <a:prstGeom prst="rect">
            <a:avLst/>
          </a:prstGeom>
        </p:spPr>
      </p:pic>
      <p:pic>
        <p:nvPicPr>
          <p:cNvPr descr="A screenshot of a computer&#10;&#10;Description automatically generated" id="5" name="Picture 6">
            <a:extLst>
              <a:ext uri="{FF2B5EF4-FFF2-40B4-BE49-F238E27FC236}">
                <a16:creationId xmlns:a16="http://schemas.microsoft.com/office/drawing/2014/main" id="{EC93EC55-0EB1-D9C0-E13A-9179046FC204}"/>
              </a:ext>
            </a:extLst>
          </p:cNvPr>
          <p:cNvPicPr>
            <a:picLocks noChangeAspect="1"/>
          </p:cNvPicPr>
          <p:nvPr/>
        </p:nvPicPr>
        <p:blipFill rotWithShape="1">
          <a:blip r:embed="rId5"/>
          <a:srcRect b="56" l="54" r="41" t="56"/>
          <a:stretch/>
        </p:blipFill>
        <p:spPr>
          <a:xfrm>
            <a:off x="3629487" y="4850352"/>
            <a:ext cx="2684612" cy="1914832"/>
          </a:xfrm>
          <a:prstGeom prst="rect">
            <a:avLst/>
          </a:prstGeom>
        </p:spPr>
      </p:pic>
      <p:sp>
        <p:nvSpPr>
          <p:cNvPr id="7" name="TextBox 6">
            <a:extLst>
              <a:ext uri="{FF2B5EF4-FFF2-40B4-BE49-F238E27FC236}">
                <a16:creationId xmlns:a16="http://schemas.microsoft.com/office/drawing/2014/main" id="{8FF8E0C8-A77A-A898-46AA-A5B6CEB2D696}"/>
              </a:ext>
            </a:extLst>
          </p:cNvPr>
          <p:cNvSpPr txBox="1"/>
          <p:nvPr/>
        </p:nvSpPr>
        <p:spPr>
          <a:xfrm>
            <a:off x="6499985" y="1904319"/>
            <a:ext cx="5104659" cy="4247317"/>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indent="-285750" marL="285750">
              <a:buClr>
                <a:srgbClr val="7414DC"/>
              </a:buClr>
              <a:buSzPct val="125000"/>
              <a:buFont typeface="Arial"/>
              <a:buChar char="•"/>
            </a:pPr>
            <a:r>
              <a:rPr lang="en-GB" sz="1800">
                <a:latin typeface="Nunito Sans"/>
                <a:cs typeface="Calibri"/>
              </a:rPr>
              <a:t>To carry out Welcome Conversations, volunteers will need to have a 'Welcome Conversation Volunteer' accreditation</a:t>
            </a:r>
          </a:p>
          <a:p>
            <a:pPr indent="-285750" marL="285750">
              <a:buClr>
                <a:srgbClr val="7414DC"/>
              </a:buClr>
              <a:buSzPct val="125000"/>
              <a:buFont typeface="Arial"/>
              <a:buChar char="•"/>
            </a:pPr>
            <a:endParaRPr lang="en-GB" sz="1800">
              <a:latin typeface="Nunito Sans"/>
              <a:cs typeface="Calibri"/>
            </a:endParaRPr>
          </a:p>
          <a:p>
            <a:pPr indent="-285750" marL="285750">
              <a:buClr>
                <a:srgbClr val="7414DC"/>
              </a:buClr>
              <a:buSzPct val="125000"/>
              <a:buFont typeface="Arial"/>
              <a:buChar char="•"/>
            </a:pPr>
            <a:r>
              <a:rPr lang="en-GB" sz="1800">
                <a:latin typeface="Nunito Sans"/>
                <a:cs typeface="Calibri"/>
              </a:rPr>
              <a:t>There will be a series of videos to watch to support understanding of carrying out the welcome conversation</a:t>
            </a:r>
          </a:p>
          <a:p>
            <a:pPr indent="-285750" marL="285750">
              <a:buClr>
                <a:srgbClr val="7414DC"/>
              </a:buClr>
              <a:buSzPct val="125000"/>
              <a:buFont typeface="Arial"/>
              <a:buChar char="•"/>
            </a:pPr>
            <a:endParaRPr lang="en-GB" sz="1800">
              <a:latin typeface="Nunito Sans"/>
              <a:cs typeface="Calibri"/>
            </a:endParaRPr>
          </a:p>
          <a:p>
            <a:pPr indent="-285750" marL="285750">
              <a:buClr>
                <a:srgbClr val="7414DC"/>
              </a:buClr>
              <a:buSzPct val="125000"/>
              <a:buFont typeface="Arial"/>
              <a:buChar char="•"/>
            </a:pPr>
            <a:r>
              <a:rPr lang="en-GB" sz="1800">
                <a:latin typeface="Nunito Sans"/>
                <a:cs typeface="Calibri"/>
              </a:rPr>
              <a:t>These have previously been shared with Early Adopter Transformation Leads to help iterate to the current point</a:t>
            </a:r>
          </a:p>
          <a:p>
            <a:pPr indent="-285750" marL="285750">
              <a:buClr>
                <a:srgbClr val="7414DC"/>
              </a:buClr>
              <a:buSzPct val="125000"/>
              <a:buFont typeface="Arial"/>
              <a:buChar char="•"/>
            </a:pPr>
            <a:endParaRPr lang="en-GB" sz="1800">
              <a:latin typeface="Nunito Sans"/>
              <a:cs typeface="Calibri"/>
            </a:endParaRPr>
          </a:p>
          <a:p>
            <a:pPr indent="-285750" marL="285750">
              <a:buClr>
                <a:srgbClr val="7414DC"/>
              </a:buClr>
              <a:buSzPct val="125000"/>
              <a:buFont typeface="Arial"/>
              <a:buChar char="•"/>
            </a:pPr>
            <a:r>
              <a:rPr lang="en-GB" sz="1800">
                <a:latin typeface="Nunito Sans"/>
                <a:cs typeface="Calibri"/>
              </a:rPr>
              <a:t>There will be a new version before November based on feedback we have received</a:t>
            </a:r>
          </a:p>
        </p:txBody>
      </p:sp>
    </p:spTree>
    <p:extLst>
      <p:ext uri="{BB962C8B-B14F-4D97-AF65-F5344CB8AC3E}">
        <p14:creationId xmlns:p14="http://schemas.microsoft.com/office/powerpoint/2010/main" val="85846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04683" y="4694209"/>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t>Open Forum</a:t>
            </a:r>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7790" y="3429000"/>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990" y="1030184"/>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2439729750"/>
      </p:ext>
    </p:extLst>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idx="10" sz="quarter" type="body"/>
          </p:nvPr>
        </p:nvSpPr>
        <p:spPr>
          <a:xfrm>
            <a:off x="6634215" y="1528650"/>
            <a:ext cx="5399499" cy="5165577"/>
          </a:xfrm>
        </p:spPr>
        <p:txBody>
          <a:bodyPr/>
          <a:lstStyle/>
          <a:p>
            <a:pPr>
              <a:lnSpc>
                <a:spcPct val="100000"/>
              </a:lnSpc>
              <a:spcBef>
                <a:spcPts val="600"/>
              </a:spcBef>
              <a:spcAft>
                <a:spcPts val="600"/>
              </a:spcAft>
            </a:pPr>
            <a:r>
              <a:rPr b="1" lang="en-GB"/>
              <a:t>For everyone:</a:t>
            </a:r>
          </a:p>
          <a:p>
            <a:pPr indent="-342900" marL="353700">
              <a:lnSpc>
                <a:spcPct val="100000"/>
              </a:lnSpc>
              <a:spcBef>
                <a:spcPts val="600"/>
              </a:spcBef>
              <a:spcAft>
                <a:spcPts val="600"/>
              </a:spcAft>
              <a:buFont charset="0" panose="020B0604020202020204" pitchFamily="34" typeface="Arial"/>
              <a:buChar char="•"/>
            </a:pPr>
            <a:r>
              <a:rPr lang="en-GB"/>
              <a:t>Ensure your email address and other personal data is up to date on Compass</a:t>
            </a:r>
          </a:p>
          <a:p>
            <a:pPr indent="-342900" marL="353700">
              <a:lnSpc>
                <a:spcPct val="100000"/>
              </a:lnSpc>
              <a:spcBef>
                <a:spcPts val="600"/>
              </a:spcBef>
              <a:spcAft>
                <a:spcPts val="600"/>
              </a:spcAft>
              <a:buFont charset="0" panose="020B0604020202020204" pitchFamily="34" typeface="Arial"/>
              <a:buChar char="•"/>
            </a:pPr>
            <a:r>
              <a:rPr lang="en-GB"/>
              <a:t>Ensure all training is validated on Compass</a:t>
            </a:r>
          </a:p>
          <a:p>
            <a:pPr indent="-342900" marL="353700">
              <a:lnSpc>
                <a:spcPct val="100000"/>
              </a:lnSpc>
              <a:spcBef>
                <a:spcPts val="600"/>
              </a:spcBef>
              <a:spcAft>
                <a:spcPts val="600"/>
              </a:spcAft>
              <a:buFont charset="0" panose="020B0604020202020204" pitchFamily="34" typeface="Arial"/>
              <a:buChar char="•"/>
            </a:pPr>
            <a:r>
              <a:rPr lang="en-GB"/>
              <a:t>Know what team/role you’ll transition into</a:t>
            </a:r>
          </a:p>
          <a:p>
            <a:pPr>
              <a:lnSpc>
                <a:spcPct val="100000"/>
              </a:lnSpc>
              <a:spcBef>
                <a:spcPts val="600"/>
              </a:spcBef>
              <a:spcAft>
                <a:spcPts val="600"/>
              </a:spcAft>
            </a:pPr>
            <a:r>
              <a:rPr b="1" lang="en-GB"/>
              <a:t>For local leadership:</a:t>
            </a:r>
          </a:p>
          <a:p>
            <a:pPr indent="-342900" marL="353700">
              <a:lnSpc>
                <a:spcPct val="100000"/>
              </a:lnSpc>
              <a:spcBef>
                <a:spcPts val="600"/>
              </a:spcBef>
              <a:spcAft>
                <a:spcPts val="600"/>
              </a:spcAft>
              <a:buFont charset="0" panose="020B0604020202020204" pitchFamily="34" typeface="Arial"/>
              <a:buChar char="•"/>
            </a:pPr>
            <a:r>
              <a:rPr lang="en-GB"/>
              <a:t>Transition your Executive Committee to a Trustee Board</a:t>
            </a:r>
          </a:p>
          <a:p>
            <a:pPr indent="-342900" marL="353700">
              <a:lnSpc>
                <a:spcPct val="100000"/>
              </a:lnSpc>
              <a:spcBef>
                <a:spcPts val="600"/>
              </a:spcBef>
              <a:spcAft>
                <a:spcPts val="600"/>
              </a:spcAft>
              <a:buFont charset="0" panose="020B0604020202020204" pitchFamily="34" typeface="Arial"/>
              <a:buChar char="•"/>
            </a:pPr>
            <a:r>
              <a:rPr lang="en-GB"/>
              <a:t>Keep your patch informed of what's happening and what they need to do</a:t>
            </a:r>
          </a:p>
          <a:p>
            <a:pPr indent="-342900" marL="353700">
              <a:lnSpc>
                <a:spcPct val="100000"/>
              </a:lnSpc>
              <a:spcBef>
                <a:spcPts val="600"/>
              </a:spcBef>
              <a:spcAft>
                <a:spcPts val="600"/>
              </a:spcAft>
              <a:buFont charset="0" panose="020B0604020202020204" pitchFamily="34" typeface="Arial"/>
              <a:buChar char="•"/>
            </a:pPr>
            <a:r>
              <a:rPr lang="en-GB"/>
              <a:t>Build your new teams</a:t>
            </a:r>
            <a:endParaRPr b="1" lang="en-GB"/>
          </a:p>
          <a:p>
            <a:pPr algn="ctr">
              <a:lnSpc>
                <a:spcPct val="100000"/>
              </a:lnSpc>
              <a:spcBef>
                <a:spcPts val="600"/>
              </a:spcBef>
              <a:spcAft>
                <a:spcPts val="600"/>
              </a:spcAft>
            </a:pPr>
            <a:r>
              <a:rPr b="1" lang="en-GB"/>
              <a:t>If you haven’t heard about the volunteer experience changes locally, or have questions contact your County Transformation Lead, DC or CC</a:t>
            </a:r>
            <a:endParaRPr lang="en-GB"/>
          </a:p>
        </p:txBody>
      </p:sp>
      <p:sp>
        <p:nvSpPr>
          <p:cNvPr id="5" name="TextBox 4">
            <a:extLst>
              <a:ext uri="{FF2B5EF4-FFF2-40B4-BE49-F238E27FC236}">
                <a16:creationId xmlns:a16="http://schemas.microsoft.com/office/drawing/2014/main" id="{F0B1A19D-2845-583F-A022-382706C97303}"/>
              </a:ext>
            </a:extLst>
          </p:cNvPr>
          <p:cNvSpPr txBox="1"/>
          <p:nvPr/>
        </p:nvSpPr>
        <p:spPr>
          <a:xfrm>
            <a:off x="6574606" y="735816"/>
            <a:ext cx="5399499" cy="553998"/>
          </a:xfrm>
          <a:prstGeom prst="rect">
            <a:avLst/>
          </a:prstGeom>
          <a:noFill/>
        </p:spPr>
        <p:txBody>
          <a:bodyPr wrap="square">
            <a:spAutoFit/>
          </a:bodyPr>
          <a:lstStyle/>
          <a:p>
            <a:pPr marL="64770">
              <a:spcBef>
                <a:spcPts val="2145"/>
              </a:spcBef>
            </a:pPr>
            <a:r>
              <a:rPr lang="en-GB" sz="3000">
                <a:solidFill>
                  <a:srgbClr val="7413DC"/>
                </a:solidFill>
                <a:latin charset="0" panose="00000A00000000000000" pitchFamily="2" typeface="Nunito Sans Black"/>
                <a:cs typeface="Nunito Sans Black"/>
              </a:rPr>
              <a:t>Next Steps</a:t>
            </a:r>
          </a:p>
        </p:txBody>
      </p:sp>
      <p:pic>
        <p:nvPicPr>
          <p:cNvPr descr="A picture containing person, indoor&#10;&#10;Description automatically generated" id="11" name="Picture 10">
            <a:extLst>
              <a:ext uri="{FF2B5EF4-FFF2-40B4-BE49-F238E27FC236}">
                <a16:creationId xmlns:a16="http://schemas.microsoft.com/office/drawing/2014/main" id="{61A672F3-4894-2FDF-3CAF-5B57DD78F354}"/>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l="68" r="112"/>
          <a:stretch/>
        </p:blipFill>
        <p:spPr>
          <a:xfrm>
            <a:off x="0" y="0"/>
            <a:ext cx="6329885" cy="6858000"/>
          </a:xfrm>
          <a:prstGeom prst="rect">
            <a:avLst/>
          </a:prstGeom>
        </p:spPr>
      </p:pic>
    </p:spTree>
    <p:extLst>
      <p:ext uri="{BB962C8B-B14F-4D97-AF65-F5344CB8AC3E}">
        <p14:creationId xmlns:p14="http://schemas.microsoft.com/office/powerpoint/2010/main" val="413418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536178"/>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idx="10" sz="quarter" type="body"/>
          </p:nvPr>
        </p:nvSpPr>
        <p:spPr>
          <a:xfrm>
            <a:off x="416233" y="1877714"/>
            <a:ext cx="5186173" cy="4315957"/>
          </a:xfrm>
        </p:spPr>
        <p:txBody>
          <a:bodyPr/>
          <a:lstStyle/>
          <a:p>
            <a:pPr indent="-342900" marL="353700">
              <a:lnSpc>
                <a:spcPct val="100000"/>
              </a:lnSpc>
              <a:buFont charset="0" panose="020B0604020202020204" pitchFamily="34" typeface="Arial"/>
              <a:buChar char="•"/>
            </a:pPr>
            <a:r>
              <a:rPr lang="en-GB" sz="2000"/>
              <a:t>Our Skills for Life strategy </a:t>
            </a:r>
          </a:p>
          <a:p>
            <a:pPr indent="-342900" marL="353700">
              <a:lnSpc>
                <a:spcPct val="100000"/>
              </a:lnSpc>
              <a:buFont charset="0" panose="020B0604020202020204" pitchFamily="34" typeface="Arial"/>
              <a:buChar char="•"/>
            </a:pPr>
            <a:endParaRPr lang="en-GB" sz="2000"/>
          </a:p>
          <a:p>
            <a:pPr indent="-342900" marL="353700">
              <a:lnSpc>
                <a:spcPct val="100000"/>
              </a:lnSpc>
              <a:buFont charset="0" panose="020B0604020202020204" pitchFamily="34" typeface="Arial"/>
              <a:buChar char="•"/>
            </a:pPr>
            <a:r>
              <a:rPr lang="en-GB" sz="2000"/>
              <a:t>To provide more young people, and the ones we already have, with skills for life, we need more volunteers </a:t>
            </a:r>
          </a:p>
          <a:p>
            <a:pPr indent="-342900" marL="353700">
              <a:lnSpc>
                <a:spcPct val="100000"/>
              </a:lnSpc>
              <a:buFont charset="0" panose="020B0604020202020204" pitchFamily="34" typeface="Arial"/>
              <a:buChar char="•"/>
            </a:pPr>
            <a:endParaRPr lang="en-GB" sz="2000"/>
          </a:p>
          <a:p>
            <a:pPr indent="-342900" marL="353700">
              <a:lnSpc>
                <a:spcPct val="100000"/>
              </a:lnSpc>
              <a:buFont charset="0" panose="020B0604020202020204" pitchFamily="34" typeface="Arial"/>
              <a:buChar char="•"/>
            </a:pPr>
            <a:r>
              <a:rPr lang="en-GB" sz="2000"/>
              <a:t>Every volunteer deserves to feel valued during their time with Scouts</a:t>
            </a:r>
          </a:p>
          <a:p>
            <a:pPr indent="-342900" marL="353700">
              <a:lnSpc>
                <a:spcPct val="100000"/>
              </a:lnSpc>
              <a:buFont charset="0" panose="020B0604020202020204" pitchFamily="34" typeface="Arial"/>
              <a:buChar char="•"/>
            </a:pPr>
            <a:endParaRPr lang="en-GB" sz="2000"/>
          </a:p>
          <a:p>
            <a:pPr indent="-342900" marL="353700">
              <a:lnSpc>
                <a:spcPct val="100000"/>
              </a:lnSpc>
              <a:buFont charset="0" panose="020B0604020202020204" pitchFamily="34" typeface="Arial"/>
              <a:buChar char="•"/>
            </a:pPr>
            <a:r>
              <a:rPr lang="en-GB" sz="2000"/>
              <a:t>The world is changing, and volunteers want more flexibility in the time they give</a:t>
            </a:r>
          </a:p>
          <a:p>
            <a:pPr indent="-342900" marL="353700">
              <a:lnSpc>
                <a:spcPct val="100000"/>
              </a:lnSpc>
              <a:buFont charset="0" panose="020B0604020202020204" pitchFamily="34" typeface="Arial"/>
              <a:buChar char="•"/>
            </a:pPr>
            <a:endParaRPr lang="en-GB" sz="2000"/>
          </a:p>
          <a:p>
            <a:pPr>
              <a:lnSpc>
                <a:spcPct val="100000"/>
              </a:lnSpc>
            </a:pPr>
            <a:r>
              <a:rPr b="1" lang="en-GB" sz="2400"/>
              <a:t>Ultimately…..</a:t>
            </a:r>
          </a:p>
          <a:p>
            <a:pPr indent="-342900" marL="353700">
              <a:lnSpc>
                <a:spcPct val="100000"/>
              </a:lnSpc>
              <a:buFont charset="0" panose="020B0604020202020204" pitchFamily="34" typeface="Arial"/>
              <a:buChar char="•"/>
            </a:pPr>
            <a:endParaRPr lang="en-GB"/>
          </a:p>
        </p:txBody>
      </p:sp>
      <p:sp>
        <p:nvSpPr>
          <p:cNvPr id="5" name="TextBox 4">
            <a:extLst>
              <a:ext uri="{FF2B5EF4-FFF2-40B4-BE49-F238E27FC236}">
                <a16:creationId xmlns:a16="http://schemas.microsoft.com/office/drawing/2014/main" id="{F0B1A19D-2845-583F-A022-382706C97303}"/>
              </a:ext>
            </a:extLst>
          </p:cNvPr>
          <p:cNvSpPr txBox="1"/>
          <p:nvPr/>
        </p:nvSpPr>
        <p:spPr>
          <a:xfrm>
            <a:off x="299290" y="599339"/>
            <a:ext cx="5399499" cy="1015663"/>
          </a:xfrm>
          <a:prstGeom prst="rect">
            <a:avLst/>
          </a:prstGeom>
          <a:noFill/>
        </p:spPr>
        <p:txBody>
          <a:bodyPr wrap="square">
            <a:spAutoFit/>
          </a:bodyPr>
          <a:lstStyle/>
          <a:p>
            <a:pPr marL="64770">
              <a:spcBef>
                <a:spcPts val="2145"/>
              </a:spcBef>
            </a:pPr>
            <a:r>
              <a:rPr lang="en-GB" sz="3000">
                <a:solidFill>
                  <a:srgbClr val="7413DC"/>
                </a:solidFill>
                <a:latin charset="0" panose="00000A00000000000000" pitchFamily="2" typeface="Nunito Sans Black"/>
                <a:cs typeface="Nunito Sans Black"/>
              </a:rPr>
              <a:t>Why we’re transforming volunteering</a:t>
            </a:r>
          </a:p>
        </p:txBody>
      </p:sp>
      <p:pic>
        <p:nvPicPr>
          <p:cNvPr descr="A picture containing person, indoor&#10;&#10;Description automatically generated" id="11" name="Picture 10">
            <a:extLst>
              <a:ext uri="{FF2B5EF4-FFF2-40B4-BE49-F238E27FC236}">
                <a16:creationId xmlns:a16="http://schemas.microsoft.com/office/drawing/2014/main" id="{61A672F3-4894-2FDF-3CAF-5B57DD78F354}"/>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l="68" r="112"/>
          <a:stretch/>
        </p:blipFill>
        <p:spPr>
          <a:xfrm>
            <a:off x="5862115" y="0"/>
            <a:ext cx="6329885" cy="6858000"/>
          </a:xfrm>
          <a:prstGeom prst="rect">
            <a:avLst/>
          </a:prstGeom>
        </p:spPr>
      </p:pic>
    </p:spTree>
    <p:extLst>
      <p:ext uri="{BB962C8B-B14F-4D97-AF65-F5344CB8AC3E}">
        <p14:creationId xmlns:p14="http://schemas.microsoft.com/office/powerpoint/2010/main" val="414067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type="body" sz="quarter" idx="10"/>
          </p:nvPr>
        </p:nvSpPr>
        <p:spPr>
          <a:xfrm>
            <a:off x="623248" y="1174378"/>
            <a:ext cx="10945504" cy="3382696"/>
          </a:xfrm>
        </p:spPr>
        <p:txBody>
          <a:bodyPr/>
          <a:lstStyle/>
          <a:p>
            <a:pPr algn="ctr">
              <a:lnSpc>
                <a:spcPct val="100000"/>
              </a:lnSpc>
            </a:pPr>
            <a:r>
              <a:rPr lang="en-GB" sz="4400">
                <a:solidFill>
                  <a:srgbClr val="7414DC"/>
                </a:solidFill>
                <a:latin typeface="Nunito Sans Black" panose="00000A00000000000000" pitchFamily="2" charset="0"/>
              </a:rPr>
              <a:t>We want to make volunteering with Scouts easier and more fun…</a:t>
            </a:r>
          </a:p>
          <a:p>
            <a:pPr algn="ctr">
              <a:lnSpc>
                <a:spcPct val="100000"/>
              </a:lnSpc>
            </a:pPr>
            <a:endParaRPr lang="en-GB" sz="4400">
              <a:solidFill>
                <a:srgbClr val="7414DC"/>
              </a:solidFill>
              <a:latin typeface="Nunito Sans Black" panose="00000A00000000000000" pitchFamily="2" charset="0"/>
            </a:endParaRPr>
          </a:p>
          <a:p>
            <a:pPr algn="ctr">
              <a:lnSpc>
                <a:spcPct val="100000"/>
              </a:lnSpc>
            </a:pPr>
            <a:r>
              <a:rPr lang="en-GB" sz="4400">
                <a:solidFill>
                  <a:srgbClr val="7414DC"/>
                </a:solidFill>
                <a:latin typeface="Nunito Sans Black" panose="00000A00000000000000" pitchFamily="2" charset="0"/>
              </a:rPr>
              <a:t>…so that we can attract more volunteers and our current volunteers want to stay</a:t>
            </a:r>
            <a:endParaRPr lang="en-GB" sz="1400">
              <a:solidFill>
                <a:srgbClr val="7414DC"/>
              </a:solidFill>
            </a:endParaRPr>
          </a:p>
        </p:txBody>
      </p:sp>
      <p:pic>
        <p:nvPicPr>
          <p:cNvPr id="5" name="Google Shape;133;p23">
            <a:extLst>
              <a:ext uri="{FF2B5EF4-FFF2-40B4-BE49-F238E27FC236}">
                <a16:creationId xmlns:a16="http://schemas.microsoft.com/office/drawing/2014/main" id="{85CC7368-8D3E-51BB-3C2D-58DB4B8B81FA}"/>
              </a:ext>
            </a:extLst>
          </p:cNvPr>
          <p:cNvPicPr preferRelativeResize="0"/>
          <p:nvPr/>
        </p:nvPicPr>
        <p:blipFill rotWithShape="1">
          <a:blip r:embed="rId3">
            <a:clrChange>
              <a:clrFrom>
                <a:srgbClr val="E2F1EB"/>
              </a:clrFrom>
              <a:clrTo>
                <a:srgbClr val="E2F1EB">
                  <a:alpha val="0"/>
                </a:srgbClr>
              </a:clrTo>
            </a:clrChange>
            <a:alphaModFix/>
          </a:blip>
          <a:srcRect t="288" b="288"/>
          <a:stretch/>
        </p:blipFill>
        <p:spPr>
          <a:xfrm>
            <a:off x="5393980" y="4990653"/>
            <a:ext cx="2193363" cy="1850231"/>
          </a:xfrm>
          <a:prstGeom prst="rect">
            <a:avLst/>
          </a:prstGeom>
          <a:noFill/>
          <a:ln>
            <a:noFill/>
          </a:ln>
        </p:spPr>
      </p:pic>
      <p:pic>
        <p:nvPicPr>
          <p:cNvPr id="6" name="Picture 6">
            <a:extLst>
              <a:ext uri="{FF2B5EF4-FFF2-40B4-BE49-F238E27FC236}">
                <a16:creationId xmlns:a16="http://schemas.microsoft.com/office/drawing/2014/main" id="{C4AAB54B-8843-961D-5AD6-A5018A1A4C53}"/>
              </a:ext>
            </a:extLst>
          </p:cNvPr>
          <p:cNvPicPr>
            <a:picLocks noChangeAspect="1" noChangeArrowheads="1"/>
          </p:cNvPicPr>
          <p:nvPr/>
        </p:nvPicPr>
        <p:blipFill>
          <a:blip r:embed="rId4">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369211" y="4957762"/>
            <a:ext cx="189878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C9F5758-861D-47D5-D904-E7DC52C0A71A}"/>
              </a:ext>
            </a:extLst>
          </p:cNvPr>
          <p:cNvPicPr>
            <a:picLocks noChangeAspect="1" noChangeArrowheads="1"/>
          </p:cNvPicPr>
          <p:nvPr/>
        </p:nvPicPr>
        <p:blipFill>
          <a:blip r:embed="rId5">
            <a:clrChange>
              <a:clrFrom>
                <a:srgbClr val="BCE2F1"/>
              </a:clrFrom>
              <a:clrTo>
                <a:srgbClr val="BCE2F1">
                  <a:alpha val="0"/>
                </a:srgbClr>
              </a:clrTo>
            </a:clrChange>
            <a:extLst>
              <a:ext uri="{28A0092B-C50C-407E-A947-70E740481C1C}">
                <a14:useLocalDpi xmlns:a14="http://schemas.microsoft.com/office/drawing/2010/main" val="0"/>
              </a:ext>
            </a:extLst>
          </a:blip>
          <a:srcRect/>
          <a:stretch>
            <a:fillRect/>
          </a:stretch>
        </p:blipFill>
        <p:spPr bwMode="auto">
          <a:xfrm>
            <a:off x="9980428" y="4932283"/>
            <a:ext cx="1919512" cy="1906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EEC46A3E-DA80-DC91-BA12-670FB41BA970}"/>
              </a:ext>
            </a:extLst>
          </p:cNvPr>
          <p:cNvPicPr>
            <a:picLocks noChangeAspect="1" noChangeArrowheads="1"/>
          </p:cNvPicPr>
          <p:nvPr/>
        </p:nvPicPr>
        <p:blipFill rotWithShape="1">
          <a:blip r:embed="rId6" cstate="print">
            <a:clrChange>
              <a:clrFrom>
                <a:srgbClr val="FFE8BF"/>
              </a:clrFrom>
              <a:clrTo>
                <a:srgbClr val="FFE8BF">
                  <a:alpha val="0"/>
                </a:srgbClr>
              </a:clrTo>
            </a:clrChange>
            <a:extLst>
              <a:ext uri="{28A0092B-C50C-407E-A947-70E740481C1C}">
                <a14:useLocalDpi xmlns:a14="http://schemas.microsoft.com/office/drawing/2010/main" val="0"/>
              </a:ext>
            </a:extLst>
          </a:blip>
          <a:srcRect l="20814" r="20740"/>
          <a:stretch/>
        </p:blipFill>
        <p:spPr bwMode="auto">
          <a:xfrm>
            <a:off x="1949410" y="5051947"/>
            <a:ext cx="1058542" cy="1798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E685757-D5E1-3B19-4692-396D5240D083}"/>
              </a:ext>
            </a:extLst>
          </p:cNvPr>
          <p:cNvPicPr>
            <a:picLocks noChangeAspect="1" noChangeArrowheads="1"/>
          </p:cNvPicPr>
          <p:nvPr/>
        </p:nvPicPr>
        <p:blipFill rotWithShape="1">
          <a:blip r:embed="rId7">
            <a:clrChange>
              <a:clrFrom>
                <a:srgbClr val="E2F1EB"/>
              </a:clrFrom>
              <a:clrTo>
                <a:srgbClr val="E2F1EB">
                  <a:alpha val="0"/>
                </a:srgbClr>
              </a:clrTo>
            </a:clrChange>
            <a:extLst>
              <a:ext uri="{28A0092B-C50C-407E-A947-70E740481C1C}">
                <a14:useLocalDpi xmlns:a14="http://schemas.microsoft.com/office/drawing/2010/main" val="0"/>
              </a:ext>
            </a:extLst>
          </a:blip>
          <a:srcRect r="1907"/>
          <a:stretch/>
        </p:blipFill>
        <p:spPr bwMode="auto">
          <a:xfrm>
            <a:off x="8367623" y="4434690"/>
            <a:ext cx="2386221" cy="24161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7AF1D5FC-D786-478C-90FF-54707CB8502A}"/>
              </a:ext>
            </a:extLst>
          </p:cNvPr>
          <p:cNvPicPr>
            <a:picLocks noChangeAspect="1" noChangeArrowheads="1"/>
          </p:cNvPicPr>
          <p:nvPr/>
        </p:nvPicPr>
        <p:blipFill rotWithShape="1">
          <a:blip r:embed="rId8">
            <a:clrChange>
              <a:clrFrom>
                <a:srgbClr val="FBD6D2"/>
              </a:clrFrom>
              <a:clrTo>
                <a:srgbClr val="FBD6D2">
                  <a:alpha val="0"/>
                </a:srgbClr>
              </a:clrTo>
            </a:clrChange>
            <a:extLst>
              <a:ext uri="{28A0092B-C50C-407E-A947-70E740481C1C}">
                <a14:useLocalDpi xmlns:a14="http://schemas.microsoft.com/office/drawing/2010/main" val="0"/>
              </a:ext>
            </a:extLst>
          </a:blip>
          <a:srcRect t="4317"/>
          <a:stretch/>
        </p:blipFill>
        <p:spPr bwMode="auto">
          <a:xfrm>
            <a:off x="2688165" y="4964904"/>
            <a:ext cx="1984462" cy="18859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06E400C-3A25-83AD-ECA3-261D2F4E52DA}"/>
              </a:ext>
            </a:extLst>
          </p:cNvPr>
          <p:cNvPicPr>
            <a:picLocks noChangeAspect="1" noChangeArrowheads="1"/>
          </p:cNvPicPr>
          <p:nvPr/>
        </p:nvPicPr>
        <p:blipFill>
          <a:blip r:embed="rId9">
            <a:clrChange>
              <a:clrFrom>
                <a:srgbClr val="BCE2F1"/>
              </a:clrFrom>
              <a:clrTo>
                <a:srgbClr val="BCE2F1">
                  <a:alpha val="0"/>
                </a:srgbClr>
              </a:clrTo>
            </a:clrChange>
            <a:extLst>
              <a:ext uri="{28A0092B-C50C-407E-A947-70E740481C1C}">
                <a14:useLocalDpi xmlns:a14="http://schemas.microsoft.com/office/drawing/2010/main" val="0"/>
              </a:ext>
            </a:extLst>
          </a:blip>
          <a:srcRect/>
          <a:stretch>
            <a:fillRect/>
          </a:stretch>
        </p:blipFill>
        <p:spPr bwMode="auto">
          <a:xfrm>
            <a:off x="4148994" y="4660283"/>
            <a:ext cx="2193363" cy="2178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817778A-B587-6D3B-434F-662545F174B2}"/>
              </a:ext>
            </a:extLst>
          </p:cNvPr>
          <p:cNvPicPr>
            <a:picLocks noChangeAspect="1" noChangeArrowheads="1"/>
          </p:cNvPicPr>
          <p:nvPr/>
        </p:nvPicPr>
        <p:blipFill rotWithShape="1">
          <a:blip r:embed="rId10">
            <a:clrChange>
              <a:clrFrom>
                <a:srgbClr val="FFE8BF"/>
              </a:clrFrom>
              <a:clrTo>
                <a:srgbClr val="FFE8BF">
                  <a:alpha val="0"/>
                </a:srgbClr>
              </a:clrTo>
            </a:clrChange>
            <a:extLst>
              <a:ext uri="{28A0092B-C50C-407E-A947-70E740481C1C}">
                <a14:useLocalDpi xmlns:a14="http://schemas.microsoft.com/office/drawing/2010/main" val="0"/>
              </a:ext>
            </a:extLst>
          </a:blip>
          <a:srcRect l="2483" r="1"/>
          <a:stretch/>
        </p:blipFill>
        <p:spPr bwMode="auto">
          <a:xfrm>
            <a:off x="6930887" y="4679457"/>
            <a:ext cx="2138889" cy="217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1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4EC7F9C-2217-3339-84A0-554850FDB79D}"/>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ECF4EB8C-0DCC-298B-6482-7B885C1498D3}"/>
                </a:ext>
              </a:extLst>
            </p:cNvPr>
            <p:cNvPicPr>
              <a:picLocks noChangeAspect="1"/>
            </p:cNvPicPr>
            <p:nvPr/>
          </p:nvPicPr>
          <p:blipFill>
            <a:blip r:embed="rId3"/>
            <a:stretch>
              <a:fillRect/>
            </a:stretch>
          </p:blipFill>
          <p:spPr>
            <a:xfrm>
              <a:off x="0" y="0"/>
              <a:ext cx="12192000" cy="6858000"/>
            </a:xfrm>
            <a:prstGeom prst="rect">
              <a:avLst/>
            </a:prstGeom>
            <a:solidFill>
              <a:schemeClr val="accent6"/>
            </a:solidFill>
            <a:ln>
              <a:solidFill>
                <a:schemeClr val="accent6"/>
              </a:solidFill>
            </a:ln>
          </p:spPr>
        </p:pic>
        <p:pic>
          <p:nvPicPr>
            <p:cNvPr id="19" name="Graphic 18" descr="Star with solid fill">
              <a:extLst>
                <a:ext uri="{FF2B5EF4-FFF2-40B4-BE49-F238E27FC236}">
                  <a16:creationId xmlns:a16="http://schemas.microsoft.com/office/drawing/2014/main" id="{5BC246F9-BC7B-BD32-1999-2FFB1C4DAF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9543" y="1065937"/>
              <a:ext cx="914400" cy="914400"/>
            </a:xfrm>
            <a:prstGeom prst="rect">
              <a:avLst/>
            </a:prstGeom>
          </p:spPr>
        </p:pic>
        <p:pic>
          <p:nvPicPr>
            <p:cNvPr id="20" name="Picture 19">
              <a:extLst>
                <a:ext uri="{FF2B5EF4-FFF2-40B4-BE49-F238E27FC236}">
                  <a16:creationId xmlns:a16="http://schemas.microsoft.com/office/drawing/2014/main" id="{B9FCE67B-4D31-0368-4B58-55358B22D4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9651" y="5915956"/>
              <a:ext cx="2594185" cy="731572"/>
            </a:xfrm>
            <a:prstGeom prst="rect">
              <a:avLst/>
            </a:prstGeom>
          </p:spPr>
        </p:pic>
        <p:sp>
          <p:nvSpPr>
            <p:cNvPr id="21" name="Title 1">
              <a:extLst>
                <a:ext uri="{FF2B5EF4-FFF2-40B4-BE49-F238E27FC236}">
                  <a16:creationId xmlns:a16="http://schemas.microsoft.com/office/drawing/2014/main" id="{A6AC89C8-2751-7CED-F4BF-792464DE627F}"/>
                </a:ext>
              </a:extLst>
            </p:cNvPr>
            <p:cNvSpPr txBox="1">
              <a:spLocks/>
            </p:cNvSpPr>
            <p:nvPr/>
          </p:nvSpPr>
          <p:spPr>
            <a:xfrm>
              <a:off x="1214473" y="791818"/>
              <a:ext cx="9763053" cy="548239"/>
            </a:xfrm>
            <a:prstGeom prst="rect">
              <a:avLst/>
            </a:prstGeom>
          </p:spPr>
          <p:txBody>
            <a:bodyPr wrap="square" lIns="0" tIns="0" rIns="0" bIns="0" anchor="b">
              <a:no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algn="ctr"/>
              <a:r>
                <a:rPr lang="en-GB" sz="3600" b="1">
                  <a:solidFill>
                    <a:srgbClr val="FFFF00"/>
                  </a:solidFill>
                  <a:latin typeface="Nunito Sans Black" pitchFamily="2" charset="0"/>
                  <a:cs typeface="Calibri Light"/>
                </a:rPr>
                <a:t>Making volunteering easier and more fun is how we reach our North star...</a:t>
              </a:r>
              <a:endParaRPr lang="en-GB" sz="3600" b="1">
                <a:solidFill>
                  <a:srgbClr val="FFFF00"/>
                </a:solidFill>
                <a:latin typeface="Nunito Sans Black" pitchFamily="2" charset="0"/>
              </a:endParaRPr>
            </a:p>
          </p:txBody>
        </p:sp>
        <p:sp>
          <p:nvSpPr>
            <p:cNvPr id="22" name="TextBox 21">
              <a:extLst>
                <a:ext uri="{FF2B5EF4-FFF2-40B4-BE49-F238E27FC236}">
                  <a16:creationId xmlns:a16="http://schemas.microsoft.com/office/drawing/2014/main" id="{CF2CCE0A-B4EF-F118-8153-D3164BA152B0}"/>
                </a:ext>
              </a:extLst>
            </p:cNvPr>
            <p:cNvSpPr txBox="1"/>
            <p:nvPr/>
          </p:nvSpPr>
          <p:spPr>
            <a:xfrm>
              <a:off x="474695" y="4720229"/>
              <a:ext cx="4735257" cy="822533"/>
            </a:xfrm>
            <a:prstGeom prst="rect">
              <a:avLst/>
            </a:prstGeom>
          </p:spPr>
          <p:txBody>
            <a:bodyPr vert="horz" lIns="91440" tIns="45720" rIns="91440" bIns="45720" rtlCol="0" anchor="t">
              <a:normAutofit fontScale="92500" lnSpcReduction="20000"/>
            </a:bodyPr>
            <a:lstStyle>
              <a:defPPr>
                <a:defRPr lang="en-US"/>
              </a:defPPr>
              <a:lvl1pPr indent="0" algn="ctr">
                <a:lnSpc>
                  <a:spcPct val="90000"/>
                </a:lnSpc>
                <a:spcBef>
                  <a:spcPts val="1000"/>
                </a:spcBef>
                <a:buFont typeface="Arial" panose="020B0604020202020204" pitchFamily="34" charset="0"/>
                <a:buNone/>
                <a:defRPr sz="2600">
                  <a:solidFill>
                    <a:schemeClr val="bg1"/>
                  </a:solidFill>
                  <a:latin typeface="Nunito Sans ExtraBold" panose="000009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Recruit more volunteers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and retain current ones</a:t>
              </a:r>
            </a:p>
          </p:txBody>
        </p:sp>
        <p:sp>
          <p:nvSpPr>
            <p:cNvPr id="23" name="TextBox 22">
              <a:extLst>
                <a:ext uri="{FF2B5EF4-FFF2-40B4-BE49-F238E27FC236}">
                  <a16:creationId xmlns:a16="http://schemas.microsoft.com/office/drawing/2014/main" id="{8F4D9015-A20A-5FA0-267D-3B3D4FADC68C}"/>
                </a:ext>
              </a:extLst>
            </p:cNvPr>
            <p:cNvSpPr txBox="1"/>
            <p:nvPr/>
          </p:nvSpPr>
          <p:spPr>
            <a:xfrm>
              <a:off x="4839736" y="3404991"/>
              <a:ext cx="4611654" cy="822533"/>
            </a:xfrm>
            <a:prstGeom prst="rect">
              <a:avLst/>
            </a:prstGeom>
          </p:spPr>
          <p:txBody>
            <a:bodyPr vert="horz" lIns="91440" tIns="45720" rIns="91440" bIns="45720" rtlCol="0" anchor="t">
              <a:normAutofit fontScale="92500" lnSpcReduction="20000"/>
            </a:bodyPr>
            <a:lstStyle>
              <a:defPPr>
                <a:defRPr lang="en-US"/>
              </a:defPPr>
              <a:lvl1pPr indent="0" algn="ctr">
                <a:lnSpc>
                  <a:spcPct val="90000"/>
                </a:lnSpc>
                <a:spcBef>
                  <a:spcPts val="1000"/>
                </a:spcBef>
                <a:buFont typeface="Arial" panose="020B0604020202020204" pitchFamily="34" charset="0"/>
                <a:buNone/>
                <a:defRPr sz="2600">
                  <a:solidFill>
                    <a:schemeClr val="bg1"/>
                  </a:solidFill>
                  <a:latin typeface="Nunito Sans ExtraBold" panose="000009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Consistently and safely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deliver a great programme</a:t>
              </a:r>
            </a:p>
          </p:txBody>
        </p:sp>
        <p:sp>
          <p:nvSpPr>
            <p:cNvPr id="24" name="Content Placeholder 5">
              <a:extLst>
                <a:ext uri="{FF2B5EF4-FFF2-40B4-BE49-F238E27FC236}">
                  <a16:creationId xmlns:a16="http://schemas.microsoft.com/office/drawing/2014/main" id="{BFCF7E74-FB0A-4D37-A07D-68BD63E5D8F1}"/>
                </a:ext>
              </a:extLst>
            </p:cNvPr>
            <p:cNvSpPr txBox="1">
              <a:spLocks/>
            </p:cNvSpPr>
            <p:nvPr/>
          </p:nvSpPr>
          <p:spPr>
            <a:xfrm>
              <a:off x="9475994" y="1973808"/>
              <a:ext cx="2594184" cy="1101648"/>
            </a:xfrm>
            <a:prstGeom prst="rect">
              <a:avLst/>
            </a:prstGeom>
          </p:spPr>
          <p:txBody>
            <a:bodyPr vert="horz" lIns="91440" tIns="45720" rIns="91440" bIns="45720" rtlCol="0">
              <a:normAutofit lnSpcReduction="10000"/>
            </a:bodyPr>
            <a:lstStyle>
              <a:defPPr>
                <a:defRPr lang="en-US"/>
              </a:defPPr>
              <a:lvl1pPr indent="0" algn="ctr">
                <a:lnSpc>
                  <a:spcPct val="90000"/>
                </a:lnSpc>
                <a:spcBef>
                  <a:spcPts val="1000"/>
                </a:spcBef>
                <a:buFont typeface="Arial" panose="020B0604020202020204" pitchFamily="34" charset="0"/>
                <a:buNone/>
                <a:defRPr sz="2600">
                  <a:solidFill>
                    <a:schemeClr val="bg1"/>
                  </a:solidFill>
                  <a:latin typeface="Nunito Sans ExtraBold" panose="000009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a:ln>
                    <a:noFill/>
                  </a:ln>
                  <a:solidFill>
                    <a:prstClr val="white"/>
                  </a:solidFill>
                  <a:effectLst/>
                  <a:uLnTx/>
                  <a:uFillTx/>
                  <a:latin typeface="Nunito Sans ExtraBold" panose="00000900000000000000" pitchFamily="2" charset="0"/>
                  <a:ea typeface="+mn-ea"/>
                  <a:cs typeface="+mn-cs"/>
                </a:rPr>
                <a:t>More young people gaining skills for life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a:ln>
                  <a:noFill/>
                </a:ln>
                <a:solidFill>
                  <a:prstClr val="white"/>
                </a:solidFill>
                <a:effectLst/>
                <a:uLnTx/>
                <a:uFillTx/>
                <a:latin typeface="Nunito Sans ExtraBold" panose="00000900000000000000"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a:ln>
                  <a:noFill/>
                </a:ln>
                <a:solidFill>
                  <a:prstClr val="white"/>
                </a:solidFill>
                <a:effectLst/>
                <a:uLnTx/>
                <a:uFillTx/>
                <a:latin typeface="Nunito Sans ExtraBold" panose="00000900000000000000" pitchFamily="2" charset="0"/>
                <a:ea typeface="+mn-ea"/>
                <a:cs typeface="+mn-cs"/>
              </a:endParaRPr>
            </a:p>
          </p:txBody>
        </p:sp>
      </p:grpSp>
    </p:spTree>
    <p:extLst>
      <p:ext uri="{BB962C8B-B14F-4D97-AF65-F5344CB8AC3E}">
        <p14:creationId xmlns:p14="http://schemas.microsoft.com/office/powerpoint/2010/main" val="210025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ED0430-74DC-72B7-D4DD-C1C9D3935CC2}"/>
              </a:ext>
            </a:extLst>
          </p:cNvPr>
          <p:cNvSpPr>
            <a:spLocks noGrp="1"/>
          </p:cNvSpPr>
          <p:nvPr>
            <p:ph type="body" sz="quarter" idx="12"/>
          </p:nvPr>
        </p:nvSpPr>
        <p:spPr>
          <a:xfrm>
            <a:off x="345675" y="4787089"/>
            <a:ext cx="9529763" cy="1025281"/>
          </a:xfrm>
        </p:spPr>
        <p:txBody>
          <a:bodyPr>
            <a:normAutofit/>
          </a:bodyPr>
          <a:lstStyle/>
          <a:p>
            <a:r>
              <a:rPr lang="en-GB"/>
              <a:t>What is changing?</a:t>
            </a:r>
          </a:p>
        </p:txBody>
      </p:sp>
    </p:spTree>
    <p:extLst>
      <p:ext uri="{BB962C8B-B14F-4D97-AF65-F5344CB8AC3E}">
        <p14:creationId xmlns:p14="http://schemas.microsoft.com/office/powerpoint/2010/main" val="68278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type="body" sz="quarter" idx="10"/>
          </p:nvPr>
        </p:nvSpPr>
        <p:spPr>
          <a:xfrm>
            <a:off x="755374" y="1381461"/>
            <a:ext cx="10681251" cy="4503385"/>
          </a:xfrm>
        </p:spPr>
        <p:txBody>
          <a:bodyPr>
            <a:normAutofit/>
          </a:bodyPr>
          <a:lstStyle/>
          <a:p>
            <a:pPr algn="ctr">
              <a:lnSpc>
                <a:spcPct val="100000"/>
              </a:lnSpc>
            </a:pPr>
            <a:r>
              <a:rPr lang="en-GB" sz="2400"/>
              <a:t>Listening to our volunteers, young people and the public we’ve identified three key areas for change:</a:t>
            </a:r>
          </a:p>
          <a:p>
            <a:pPr algn="ctr">
              <a:lnSpc>
                <a:spcPct val="100000"/>
              </a:lnSpc>
            </a:pPr>
            <a:endParaRPr lang="en-GB" sz="2000"/>
          </a:p>
          <a:p>
            <a:pPr algn="ctr">
              <a:lnSpc>
                <a:spcPct val="100000"/>
              </a:lnSpc>
            </a:pPr>
            <a:r>
              <a:rPr lang="en-GB" sz="2800">
                <a:solidFill>
                  <a:schemeClr val="tx2"/>
                </a:solidFill>
                <a:latin typeface="Nunito Sans ExtraBold" panose="00000900000000000000" pitchFamily="2" charset="0"/>
              </a:rPr>
              <a:t>Providing a warmer welcome for everyone</a:t>
            </a:r>
          </a:p>
          <a:p>
            <a:pPr algn="ctr">
              <a:lnSpc>
                <a:spcPct val="100000"/>
              </a:lnSpc>
            </a:pPr>
            <a:endParaRPr lang="en-GB" sz="2800">
              <a:solidFill>
                <a:schemeClr val="tx2"/>
              </a:solidFill>
              <a:latin typeface="Nunito Sans ExtraBold" panose="00000900000000000000" pitchFamily="2" charset="0"/>
            </a:endParaRPr>
          </a:p>
          <a:p>
            <a:pPr algn="ctr">
              <a:lnSpc>
                <a:spcPct val="100000"/>
              </a:lnSpc>
            </a:pPr>
            <a:r>
              <a:rPr lang="en-GB" sz="2800">
                <a:solidFill>
                  <a:schemeClr val="tx2"/>
                </a:solidFill>
                <a:latin typeface="Nunito Sans ExtraBold" panose="00000900000000000000" pitchFamily="2" charset="0"/>
              </a:rPr>
              <a:t>Delivering a more engaging learning experience</a:t>
            </a:r>
          </a:p>
          <a:p>
            <a:pPr algn="ctr">
              <a:lnSpc>
                <a:spcPct val="100000"/>
              </a:lnSpc>
            </a:pPr>
            <a:endParaRPr lang="en-GB" sz="2800">
              <a:solidFill>
                <a:schemeClr val="tx2"/>
              </a:solidFill>
              <a:latin typeface="Nunito Sans ExtraBold" panose="00000900000000000000" pitchFamily="2" charset="0"/>
            </a:endParaRPr>
          </a:p>
          <a:p>
            <a:pPr algn="ctr">
              <a:lnSpc>
                <a:spcPct val="100000"/>
              </a:lnSpc>
            </a:pPr>
            <a:r>
              <a:rPr lang="en-GB" sz="2800">
                <a:solidFill>
                  <a:schemeClr val="tx2"/>
                </a:solidFill>
                <a:latin typeface="Nunito Sans ExtraBold" panose="00000900000000000000" pitchFamily="2" charset="0"/>
              </a:rPr>
              <a:t>Simplifying how we volunteer together</a:t>
            </a:r>
          </a:p>
          <a:p>
            <a:pPr algn="ctr">
              <a:lnSpc>
                <a:spcPct val="100000"/>
              </a:lnSpc>
            </a:pPr>
            <a:endParaRPr lang="en-GB"/>
          </a:p>
          <a:p>
            <a:pPr algn="ctr"/>
            <a:endParaRPr lang="en-GB"/>
          </a:p>
          <a:p>
            <a:pPr algn="ctr"/>
            <a:r>
              <a:rPr lang="en-GB" sz="2400" b="1"/>
              <a:t>All of which will be supported by easy-to-use digital tools</a:t>
            </a:r>
          </a:p>
        </p:txBody>
      </p:sp>
      <p:pic>
        <p:nvPicPr>
          <p:cNvPr id="1026" name="Picture 2">
            <a:extLst>
              <a:ext uri="{FF2B5EF4-FFF2-40B4-BE49-F238E27FC236}">
                <a16:creationId xmlns:a16="http://schemas.microsoft.com/office/drawing/2014/main" id="{2D0B8DB1-DEDA-4CAB-1435-F2566AED2A5A}"/>
              </a:ext>
            </a:extLst>
          </p:cNvPr>
          <p:cNvPicPr>
            <a:picLocks noChangeAspect="1" noChangeArrowheads="1"/>
          </p:cNvPicPr>
          <p:nvPr/>
        </p:nvPicPr>
        <p:blipFill rotWithShape="1">
          <a:blip r:embed="rId3">
            <a:clrChange>
              <a:clrFrom>
                <a:srgbClr val="E2F1EB"/>
              </a:clrFrom>
              <a:clrTo>
                <a:srgbClr val="E2F1EB">
                  <a:alpha val="0"/>
                </a:srgbClr>
              </a:clrTo>
            </a:clrChange>
            <a:extLst>
              <a:ext uri="{28A0092B-C50C-407E-A947-70E740481C1C}">
                <a14:useLocalDpi xmlns:a14="http://schemas.microsoft.com/office/drawing/2010/main" val="0"/>
              </a:ext>
            </a:extLst>
          </a:blip>
          <a:srcRect r="1907"/>
          <a:stretch/>
        </p:blipFill>
        <p:spPr bwMode="auto">
          <a:xfrm>
            <a:off x="9805779" y="1852060"/>
            <a:ext cx="2386221" cy="2416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0A7A408-73F7-1A4F-BA00-EF66B73C89F0}"/>
              </a:ext>
            </a:extLst>
          </p:cNvPr>
          <p:cNvPicPr>
            <a:picLocks noChangeAspect="1" noChangeArrowheads="1"/>
          </p:cNvPicPr>
          <p:nvPr/>
        </p:nvPicPr>
        <p:blipFill>
          <a:blip r:embed="rId4">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9905171" y="4639273"/>
            <a:ext cx="2233820" cy="2218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F639163-AAAC-CB76-EEA6-73FBFE8179F6}"/>
              </a:ext>
            </a:extLst>
          </p:cNvPr>
          <p:cNvPicPr>
            <a:picLocks noChangeAspect="1" noChangeArrowheads="1"/>
          </p:cNvPicPr>
          <p:nvPr/>
        </p:nvPicPr>
        <p:blipFill>
          <a:blip r:embed="rId5">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118503" y="2074616"/>
            <a:ext cx="1984462" cy="1971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15BE102-1E6E-C58E-EA59-070C79D396B4}"/>
              </a:ext>
            </a:extLst>
          </p:cNvPr>
          <p:cNvPicPr>
            <a:picLocks noChangeAspect="1" noChangeArrowheads="1"/>
          </p:cNvPicPr>
          <p:nvPr/>
        </p:nvPicPr>
        <p:blipFill rotWithShape="1">
          <a:blip r:embed="rId6">
            <a:clrChange>
              <a:clrFrom>
                <a:srgbClr val="FFE8BF"/>
              </a:clrFrom>
              <a:clrTo>
                <a:srgbClr val="FFE8BF">
                  <a:alpha val="0"/>
                </a:srgbClr>
              </a:clrTo>
            </a:clrChange>
            <a:extLst>
              <a:ext uri="{28A0092B-C50C-407E-A947-70E740481C1C}">
                <a14:useLocalDpi xmlns:a14="http://schemas.microsoft.com/office/drawing/2010/main" val="0"/>
              </a:ext>
            </a:extLst>
          </a:blip>
          <a:srcRect l="20814" r="20740"/>
          <a:stretch/>
        </p:blipFill>
        <p:spPr bwMode="auto">
          <a:xfrm>
            <a:off x="390685" y="4410668"/>
            <a:ext cx="1440097" cy="244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a:spcBef>
                <a:spcPts val="2145"/>
              </a:spcBef>
            </a:pPr>
            <a:r>
              <a:rPr lang="en-GB" sz="2800" b="1">
                <a:solidFill>
                  <a:srgbClr val="7413DC"/>
                </a:solidFill>
                <a:latin typeface="Nunito Sans Black"/>
                <a:cs typeface="Nunito Sans Black"/>
              </a:rPr>
              <a:t>Supporting Digital Tools</a:t>
            </a:r>
          </a:p>
        </p:txBody>
      </p:sp>
      <p:grpSp>
        <p:nvGrpSpPr>
          <p:cNvPr id="23" name="Group 22">
            <a:extLst>
              <a:ext uri="{FF2B5EF4-FFF2-40B4-BE49-F238E27FC236}">
                <a16:creationId xmlns:a16="http://schemas.microsoft.com/office/drawing/2014/main" id="{33FE1266-FEF4-FF5C-BD7D-EDDF4C0592BA}"/>
              </a:ext>
            </a:extLst>
          </p:cNvPr>
          <p:cNvGrpSpPr/>
          <p:nvPr/>
        </p:nvGrpSpPr>
        <p:grpSpPr>
          <a:xfrm>
            <a:off x="8315910" y="3314110"/>
            <a:ext cx="3600000" cy="3371609"/>
            <a:chOff x="9047136" y="2646123"/>
            <a:chExt cx="2874715" cy="3694793"/>
          </a:xfrm>
        </p:grpSpPr>
        <p:sp>
          <p:nvSpPr>
            <p:cNvPr id="24" name="Rectangle: Rounded Corners 23">
              <a:extLst>
                <a:ext uri="{FF2B5EF4-FFF2-40B4-BE49-F238E27FC236}">
                  <a16:creationId xmlns:a16="http://schemas.microsoft.com/office/drawing/2014/main" id="{3B4ACA6F-D4DA-DAC9-FA7D-FF38CF3B715F}"/>
                </a:ext>
              </a:extLst>
            </p:cNvPr>
            <p:cNvSpPr/>
            <p:nvPr/>
          </p:nvSpPr>
          <p:spPr>
            <a:xfrm>
              <a:off x="9047136" y="2646123"/>
              <a:ext cx="2874715" cy="36947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5" name="Rectangle: Rounded Corners 24">
              <a:extLst>
                <a:ext uri="{FF2B5EF4-FFF2-40B4-BE49-F238E27FC236}">
                  <a16:creationId xmlns:a16="http://schemas.microsoft.com/office/drawing/2014/main" id="{A4C0BCC8-6D7F-8870-A5D8-07B15EB5BB66}"/>
                </a:ext>
              </a:extLst>
            </p:cNvPr>
            <p:cNvSpPr/>
            <p:nvPr/>
          </p:nvSpPr>
          <p:spPr>
            <a:xfrm>
              <a:off x="9180731" y="2937813"/>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6" name="Rectangle: Rounded Corners 25">
              <a:extLst>
                <a:ext uri="{FF2B5EF4-FFF2-40B4-BE49-F238E27FC236}">
                  <a16:creationId xmlns:a16="http://schemas.microsoft.com/office/drawing/2014/main" id="{4B4B0A88-7BAD-9FFF-8CF4-B405C1447ED9}"/>
                </a:ext>
              </a:extLst>
            </p:cNvPr>
            <p:cNvSpPr/>
            <p:nvPr/>
          </p:nvSpPr>
          <p:spPr>
            <a:xfrm>
              <a:off x="9173098" y="3945430"/>
              <a:ext cx="2611138" cy="2133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8" name="TextBox 27">
              <a:extLst>
                <a:ext uri="{FF2B5EF4-FFF2-40B4-BE49-F238E27FC236}">
                  <a16:creationId xmlns:a16="http://schemas.microsoft.com/office/drawing/2014/main" id="{014A623D-BCB6-82BF-77E8-A6DF1EFBF069}"/>
                </a:ext>
              </a:extLst>
            </p:cNvPr>
            <p:cNvSpPr txBox="1"/>
            <p:nvPr/>
          </p:nvSpPr>
          <p:spPr>
            <a:xfrm>
              <a:off x="9173098" y="3094439"/>
              <a:ext cx="2608481" cy="505918"/>
            </a:xfrm>
            <a:prstGeom prst="rect">
              <a:avLst/>
            </a:prstGeom>
            <a:noFill/>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2"/>
                  </a:solidFill>
                  <a:effectLst/>
                  <a:uLnTx/>
                  <a:uFillTx/>
                  <a:latin typeface="Nunito Sans SemiBold" panose="00000700000000000000" pitchFamily="2" charset="0"/>
                  <a:ea typeface="+mn-ea"/>
                  <a:cs typeface="+mn-cs"/>
                </a:rPr>
                <a:t>Learning Tool</a:t>
              </a:r>
            </a:p>
          </p:txBody>
        </p:sp>
        <p:sp>
          <p:nvSpPr>
            <p:cNvPr id="30" name="Rectangle 29">
              <a:extLst>
                <a:ext uri="{FF2B5EF4-FFF2-40B4-BE49-F238E27FC236}">
                  <a16:creationId xmlns:a16="http://schemas.microsoft.com/office/drawing/2014/main" id="{B1583FE7-B1AF-73F4-524B-24FC455A80D1}"/>
                </a:ext>
              </a:extLst>
            </p:cNvPr>
            <p:cNvSpPr/>
            <p:nvPr/>
          </p:nvSpPr>
          <p:spPr>
            <a:xfrm>
              <a:off x="9171390" y="4199944"/>
              <a:ext cx="2626206" cy="1618935"/>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
                  <a:schemeClr val="bg2"/>
                </a:buClr>
                <a:buSzPct val="125000"/>
                <a:buFont typeface="Arial" panose="020B0604020202020204" pitchFamily="34" charset="0"/>
                <a:buChar char="•"/>
                <a:tabLst/>
                <a:defRPr/>
              </a:pPr>
              <a:r>
                <a:rPr lang="en-GB" sz="1800">
                  <a:solidFill>
                    <a:srgbClr val="000000"/>
                  </a:solidFill>
                  <a:latin typeface="Nunito Sans" panose="00000500000000000000" pitchFamily="2" charset="0"/>
                </a:rPr>
                <a:t>More accessible learning</a:t>
              </a:r>
            </a:p>
            <a:p>
              <a:pPr marL="285750" marR="0" lvl="0" indent="-285750" algn="l" defTabSz="685800" rtl="0" eaLnBrk="1" fontAlgn="auto" latinLnBrk="0" hangingPunct="1">
                <a:lnSpc>
                  <a:spcPct val="100000"/>
                </a:lnSpc>
                <a:spcBef>
                  <a:spcPts val="0"/>
                </a:spcBef>
                <a:spcAft>
                  <a:spcPts val="0"/>
                </a:spcAft>
                <a:buClr>
                  <a:schemeClr val="bg2"/>
                </a:buClr>
                <a:buSzPct val="125000"/>
                <a:buFont typeface="Arial" panose="020B0604020202020204" pitchFamily="34" charset="0"/>
                <a:buChar char="•"/>
                <a:tabLst/>
                <a:defRPr/>
              </a:pPr>
              <a:r>
                <a:rPr lang="en-GB" sz="1800">
                  <a:solidFill>
                    <a:srgbClr val="000000"/>
                  </a:solidFill>
                  <a:latin typeface="Nunito Sans" panose="00000500000000000000" pitchFamily="2" charset="0"/>
                </a:rPr>
                <a:t>More engaging and enjoyable learning</a:t>
              </a:r>
            </a:p>
            <a:p>
              <a:pPr marL="285750" marR="0" lvl="0" indent="-285750" algn="l" defTabSz="685800" rtl="0" eaLnBrk="1" fontAlgn="auto" latinLnBrk="0" hangingPunct="1">
                <a:lnSpc>
                  <a:spcPct val="100000"/>
                </a:lnSpc>
                <a:spcBef>
                  <a:spcPts val="0"/>
                </a:spcBef>
                <a:spcAft>
                  <a:spcPts val="0"/>
                </a:spcAft>
                <a:buClr>
                  <a:schemeClr val="bg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rPr>
                <a:t>Easier reporting and management of learning</a:t>
              </a:r>
              <a:endParaRPr kumimoji="0" lang="en-GB" sz="1200" b="0" i="0" u="none" strike="noStrike" kern="1200" cap="none" spc="0" normalizeH="0" baseline="0" noProof="0">
                <a:ln>
                  <a:noFill/>
                </a:ln>
                <a:solidFill>
                  <a:srgbClr val="000000"/>
                </a:solidFill>
                <a:effectLst/>
                <a:uLnTx/>
                <a:uFillTx/>
                <a:latin typeface="Nunito Sans Light" panose="00000400000000000000" pitchFamily="2" charset="0"/>
                <a:ea typeface="+mn-ea"/>
                <a:cs typeface="+mn-cs"/>
              </a:endParaRPr>
            </a:p>
          </p:txBody>
        </p:sp>
      </p:grpSp>
      <p:grpSp>
        <p:nvGrpSpPr>
          <p:cNvPr id="34" name="Group 33">
            <a:extLst>
              <a:ext uri="{FF2B5EF4-FFF2-40B4-BE49-F238E27FC236}">
                <a16:creationId xmlns:a16="http://schemas.microsoft.com/office/drawing/2014/main" id="{23CE48E4-5314-2E81-DCBD-812EC89BA5D4}"/>
              </a:ext>
            </a:extLst>
          </p:cNvPr>
          <p:cNvGrpSpPr/>
          <p:nvPr/>
        </p:nvGrpSpPr>
        <p:grpSpPr>
          <a:xfrm>
            <a:off x="276090" y="3314108"/>
            <a:ext cx="3600000" cy="3371610"/>
            <a:chOff x="249389" y="2635408"/>
            <a:chExt cx="2874715" cy="3694795"/>
          </a:xfrm>
        </p:grpSpPr>
        <p:grpSp>
          <p:nvGrpSpPr>
            <p:cNvPr id="7" name="Group 6">
              <a:extLst>
                <a:ext uri="{FF2B5EF4-FFF2-40B4-BE49-F238E27FC236}">
                  <a16:creationId xmlns:a16="http://schemas.microsoft.com/office/drawing/2014/main" id="{84C65995-304E-4CFF-523F-78F95F02982B}"/>
                </a:ext>
              </a:extLst>
            </p:cNvPr>
            <p:cNvGrpSpPr/>
            <p:nvPr/>
          </p:nvGrpSpPr>
          <p:grpSpPr>
            <a:xfrm>
              <a:off x="249389" y="2635408"/>
              <a:ext cx="2874715" cy="3694795"/>
              <a:chOff x="249389" y="2635408"/>
              <a:chExt cx="2874715" cy="3694795"/>
            </a:xfrm>
          </p:grpSpPr>
          <p:grpSp>
            <p:nvGrpSpPr>
              <p:cNvPr id="9" name="Group 8">
                <a:extLst>
                  <a:ext uri="{FF2B5EF4-FFF2-40B4-BE49-F238E27FC236}">
                    <a16:creationId xmlns:a16="http://schemas.microsoft.com/office/drawing/2014/main" id="{265888C5-090A-F24A-E4B8-4C280E0B0DA8}"/>
                  </a:ext>
                </a:extLst>
              </p:cNvPr>
              <p:cNvGrpSpPr/>
              <p:nvPr/>
            </p:nvGrpSpPr>
            <p:grpSpPr>
              <a:xfrm>
                <a:off x="249389" y="2635408"/>
                <a:ext cx="2874715" cy="3694795"/>
                <a:chOff x="249389" y="2635408"/>
                <a:chExt cx="2874715" cy="3694795"/>
              </a:xfrm>
            </p:grpSpPr>
            <p:sp>
              <p:nvSpPr>
                <p:cNvPr id="11" name="Rectangle: Rounded Corners 10">
                  <a:extLst>
                    <a:ext uri="{FF2B5EF4-FFF2-40B4-BE49-F238E27FC236}">
                      <a16:creationId xmlns:a16="http://schemas.microsoft.com/office/drawing/2014/main" id="{D9B4C0D8-C261-968C-2B30-D3DAF683F21D}"/>
                    </a:ext>
                  </a:extLst>
                </p:cNvPr>
                <p:cNvSpPr/>
                <p:nvPr/>
              </p:nvSpPr>
              <p:spPr>
                <a:xfrm>
                  <a:off x="249389" y="2635408"/>
                  <a:ext cx="2874715" cy="3694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2" name="Rectangle: Rounded Corners 11">
                  <a:extLst>
                    <a:ext uri="{FF2B5EF4-FFF2-40B4-BE49-F238E27FC236}">
                      <a16:creationId xmlns:a16="http://schemas.microsoft.com/office/drawing/2014/main" id="{CD7A26A8-87E3-064F-960C-C41B5AC8EF5C}"/>
                    </a:ext>
                  </a:extLst>
                </p:cNvPr>
                <p:cNvSpPr/>
                <p:nvPr/>
              </p:nvSpPr>
              <p:spPr>
                <a:xfrm>
                  <a:off x="387753" y="3934717"/>
                  <a:ext cx="2611138" cy="2147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4" name="Rectangle: Rounded Corners 13">
                  <a:extLst>
                    <a:ext uri="{FF2B5EF4-FFF2-40B4-BE49-F238E27FC236}">
                      <a16:creationId xmlns:a16="http://schemas.microsoft.com/office/drawing/2014/main" id="{C76ED996-4774-2D1F-9B92-48C1E8168B6A}"/>
                    </a:ext>
                  </a:extLst>
                </p:cNvPr>
                <p:cNvSpPr/>
                <p:nvPr/>
              </p:nvSpPr>
              <p:spPr>
                <a:xfrm>
                  <a:off x="387478" y="2933758"/>
                  <a:ext cx="2611688" cy="818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grpSp>
          <p:sp>
            <p:nvSpPr>
              <p:cNvPr id="10" name="TextBox 9">
                <a:extLst>
                  <a:ext uri="{FF2B5EF4-FFF2-40B4-BE49-F238E27FC236}">
                    <a16:creationId xmlns:a16="http://schemas.microsoft.com/office/drawing/2014/main" id="{30CD6DC1-8024-B68D-C065-D2AAF0E317AB}"/>
                  </a:ext>
                </a:extLst>
              </p:cNvPr>
              <p:cNvSpPr txBox="1"/>
              <p:nvPr/>
            </p:nvSpPr>
            <p:spPr>
              <a:xfrm>
                <a:off x="376637" y="3116352"/>
                <a:ext cx="2611688" cy="505918"/>
              </a:xfrm>
              <a:prstGeom prst="rect">
                <a:avLst/>
              </a:prstGeom>
              <a:noFill/>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accent2"/>
                    </a:solidFill>
                    <a:effectLst/>
                    <a:uLnTx/>
                    <a:uFillTx/>
                    <a:latin typeface="Nunito Sans SemiBold" panose="00000700000000000000" pitchFamily="2" charset="0"/>
                    <a:ea typeface="+mn-ea"/>
                    <a:cs typeface="+mn-cs"/>
                  </a:rPr>
                  <a:t>Welcome Tool</a:t>
                </a:r>
              </a:p>
            </p:txBody>
          </p:sp>
        </p:grpSp>
        <p:sp>
          <p:nvSpPr>
            <p:cNvPr id="31" name="Rectangle 30">
              <a:extLst>
                <a:ext uri="{FF2B5EF4-FFF2-40B4-BE49-F238E27FC236}">
                  <a16:creationId xmlns:a16="http://schemas.microsoft.com/office/drawing/2014/main" id="{A813009F-C887-44EB-98BA-D07601E71CDB}"/>
                </a:ext>
              </a:extLst>
            </p:cNvPr>
            <p:cNvSpPr/>
            <p:nvPr/>
          </p:nvSpPr>
          <p:spPr>
            <a:xfrm>
              <a:off x="423557" y="4199136"/>
              <a:ext cx="2596952" cy="1618937"/>
            </a:xfrm>
            <a:prstGeom prst="rect">
              <a:avLst/>
            </a:prstGeom>
          </p:spPr>
          <p:txBody>
            <a:bodyPr wrap="square">
              <a:spAutoFit/>
            </a:bodyPr>
            <a:lstStyle/>
            <a:p>
              <a:pPr marL="171450" marR="0" lvl="0" indent="-171450" algn="l" defTabSz="685800" rtl="0" eaLnBrk="1" fontAlgn="auto" latinLnBrk="0" hangingPunct="1">
                <a:lnSpc>
                  <a:spcPct val="100000"/>
                </a:lnSpc>
                <a:spcBef>
                  <a:spcPts val="0"/>
                </a:spcBef>
                <a:spcAft>
                  <a:spcPts val="0"/>
                </a:spcAft>
                <a:buClr>
                  <a:schemeClr val="accent2"/>
                </a:buClr>
                <a:buSzPct val="125000"/>
                <a:buFont typeface="Arial" panose="020B0604020202020204" pitchFamily="34" charset="0"/>
                <a:buChar char="•"/>
                <a:tabLst/>
                <a:defRPr/>
              </a:pPr>
              <a:r>
                <a:rPr lang="en-GB" sz="1800" dirty="0">
                  <a:solidFill>
                    <a:srgbClr val="000000"/>
                  </a:solidFill>
                  <a:latin typeface="Nunito Sans" panose="00000500000000000000" pitchFamily="2" charset="0"/>
                </a:rPr>
                <a:t>Improved attraction</a:t>
              </a:r>
            </a:p>
            <a:p>
              <a:pPr marL="171450" marR="0" lvl="0" indent="-171450" algn="l" defTabSz="685800" rtl="0" eaLnBrk="1" fontAlgn="auto" latinLnBrk="0" hangingPunct="1">
                <a:lnSpc>
                  <a:spcPct val="100000"/>
                </a:lnSpc>
                <a:spcBef>
                  <a:spcPts val="0"/>
                </a:spcBef>
                <a:spcAft>
                  <a:spcPts val="0"/>
                </a:spcAft>
                <a:buClr>
                  <a:schemeClr val="accent2"/>
                </a:buClr>
                <a:buSzPct val="125000"/>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Nunito Sans" panose="00000500000000000000" pitchFamily="2" charset="0"/>
                </a:rPr>
                <a:t>More transparency for new volunteers</a:t>
              </a:r>
            </a:p>
            <a:p>
              <a:pPr marL="171450" indent="-171450">
                <a:buClr>
                  <a:schemeClr val="accent2"/>
                </a:buClr>
                <a:buSzPct val="125000"/>
                <a:buFont typeface="Arial" panose="020B0604020202020204" pitchFamily="34" charset="0"/>
                <a:buChar char="•"/>
                <a:defRPr/>
              </a:pPr>
              <a:r>
                <a:rPr lang="en-GB" sz="1800" dirty="0">
                  <a:solidFill>
                    <a:srgbClr val="000000"/>
                  </a:solidFill>
                  <a:latin typeface="Nunito Sans" panose="00000500000000000000" pitchFamily="2" charset="0"/>
                </a:rPr>
                <a:t>Improved enquiry management</a:t>
              </a:r>
              <a:endParaRPr kumimoji="0" lang="en-GB" sz="1800" b="0" i="0" u="none" strike="noStrike" kern="1200" cap="none" spc="0" normalizeH="0" baseline="0" noProof="0" dirty="0">
                <a:ln>
                  <a:noFill/>
                </a:ln>
                <a:solidFill>
                  <a:srgbClr val="000000"/>
                </a:solidFill>
                <a:effectLst/>
                <a:uLnTx/>
                <a:uFillTx/>
                <a:latin typeface="Nunito Sans" panose="00000500000000000000" pitchFamily="2" charset="0"/>
              </a:endParaRPr>
            </a:p>
          </p:txBody>
        </p:sp>
      </p:grpSp>
      <p:grpSp>
        <p:nvGrpSpPr>
          <p:cNvPr id="33" name="Group 32">
            <a:extLst>
              <a:ext uri="{FF2B5EF4-FFF2-40B4-BE49-F238E27FC236}">
                <a16:creationId xmlns:a16="http://schemas.microsoft.com/office/drawing/2014/main" id="{B76C984A-98D6-471C-726D-11A8455C51B0}"/>
              </a:ext>
            </a:extLst>
          </p:cNvPr>
          <p:cNvGrpSpPr/>
          <p:nvPr/>
        </p:nvGrpSpPr>
        <p:grpSpPr>
          <a:xfrm>
            <a:off x="4271280" y="3309272"/>
            <a:ext cx="3644849" cy="3371610"/>
            <a:chOff x="3174472" y="2636420"/>
            <a:chExt cx="2910529" cy="3694794"/>
          </a:xfrm>
        </p:grpSpPr>
        <p:grpSp>
          <p:nvGrpSpPr>
            <p:cNvPr id="16" name="Group 15">
              <a:extLst>
                <a:ext uri="{FF2B5EF4-FFF2-40B4-BE49-F238E27FC236}">
                  <a16:creationId xmlns:a16="http://schemas.microsoft.com/office/drawing/2014/main" id="{EDB7B9C5-6439-D612-BD73-A6F8DC8603BD}"/>
                </a:ext>
              </a:extLst>
            </p:cNvPr>
            <p:cNvGrpSpPr/>
            <p:nvPr/>
          </p:nvGrpSpPr>
          <p:grpSpPr>
            <a:xfrm>
              <a:off x="3174472" y="2636420"/>
              <a:ext cx="2874715" cy="3694794"/>
              <a:chOff x="3174472" y="2636420"/>
              <a:chExt cx="2874715" cy="3694794"/>
            </a:xfrm>
          </p:grpSpPr>
          <p:sp>
            <p:nvSpPr>
              <p:cNvPr id="17" name="Rectangle: Rounded Corners 16">
                <a:extLst>
                  <a:ext uri="{FF2B5EF4-FFF2-40B4-BE49-F238E27FC236}">
                    <a16:creationId xmlns:a16="http://schemas.microsoft.com/office/drawing/2014/main" id="{D3A038E9-520E-C4EA-4FCB-336737621652}"/>
                  </a:ext>
                </a:extLst>
              </p:cNvPr>
              <p:cNvSpPr/>
              <p:nvPr/>
            </p:nvSpPr>
            <p:spPr>
              <a:xfrm>
                <a:off x="3174472" y="2636420"/>
                <a:ext cx="2874715" cy="36947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8" name="Rectangle: Rounded Corners 17">
                <a:extLst>
                  <a:ext uri="{FF2B5EF4-FFF2-40B4-BE49-F238E27FC236}">
                    <a16:creationId xmlns:a16="http://schemas.microsoft.com/office/drawing/2014/main" id="{20A7BDE9-A27E-AC72-B3D3-49ADDEEADC6A}"/>
                  </a:ext>
                </a:extLst>
              </p:cNvPr>
              <p:cNvSpPr/>
              <p:nvPr/>
            </p:nvSpPr>
            <p:spPr>
              <a:xfrm>
                <a:off x="3304651" y="2940069"/>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9" name="Rectangle: Rounded Corners 18">
                <a:extLst>
                  <a:ext uri="{FF2B5EF4-FFF2-40B4-BE49-F238E27FC236}">
                    <a16:creationId xmlns:a16="http://schemas.microsoft.com/office/drawing/2014/main" id="{A508E380-1471-7326-421D-30B8BDCBD48D}"/>
                  </a:ext>
                </a:extLst>
              </p:cNvPr>
              <p:cNvSpPr/>
              <p:nvPr/>
            </p:nvSpPr>
            <p:spPr>
              <a:xfrm>
                <a:off x="3306260" y="3941028"/>
                <a:ext cx="2611138" cy="21279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1" name="TextBox 20">
                <a:extLst>
                  <a:ext uri="{FF2B5EF4-FFF2-40B4-BE49-F238E27FC236}">
                    <a16:creationId xmlns:a16="http://schemas.microsoft.com/office/drawing/2014/main" id="{831A7CC5-9585-E22D-9F08-A78D85382640}"/>
                  </a:ext>
                </a:extLst>
              </p:cNvPr>
              <p:cNvSpPr txBox="1"/>
              <p:nvPr/>
            </p:nvSpPr>
            <p:spPr>
              <a:xfrm>
                <a:off x="3300385" y="3105993"/>
                <a:ext cx="2611139" cy="505918"/>
              </a:xfrm>
              <a:prstGeom prst="rect">
                <a:avLst/>
              </a:prstGeom>
              <a:noFill/>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accent5"/>
                    </a:solidFill>
                    <a:effectLst/>
                    <a:uLnTx/>
                    <a:uFillTx/>
                    <a:latin typeface="Nunito Sans SemiBold" panose="00000700000000000000" pitchFamily="2" charset="0"/>
                    <a:ea typeface="+mn-ea"/>
                    <a:cs typeface="+mn-cs"/>
                  </a:rPr>
                  <a:t>Membership Tool</a:t>
                </a:r>
              </a:p>
            </p:txBody>
          </p:sp>
        </p:grpSp>
        <p:sp>
          <p:nvSpPr>
            <p:cNvPr id="32" name="Rectangle 31">
              <a:extLst>
                <a:ext uri="{FF2B5EF4-FFF2-40B4-BE49-F238E27FC236}">
                  <a16:creationId xmlns:a16="http://schemas.microsoft.com/office/drawing/2014/main" id="{E39B8D0C-AF63-A2E4-95B3-10C68CFEC4FA}"/>
                </a:ext>
              </a:extLst>
            </p:cNvPr>
            <p:cNvSpPr/>
            <p:nvPr/>
          </p:nvSpPr>
          <p:spPr>
            <a:xfrm>
              <a:off x="3297229" y="4195542"/>
              <a:ext cx="2787772" cy="1618937"/>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
                  <a:schemeClr val="accent5"/>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rPr>
                <a:t>Reduced administration</a:t>
              </a:r>
            </a:p>
            <a:p>
              <a:pPr marL="285750" marR="0" lvl="0" indent="-285750" algn="l" defTabSz="685800" rtl="0" eaLnBrk="1" fontAlgn="auto" latinLnBrk="0" hangingPunct="1">
                <a:lnSpc>
                  <a:spcPct val="100000"/>
                </a:lnSpc>
                <a:spcBef>
                  <a:spcPts val="0"/>
                </a:spcBef>
                <a:spcAft>
                  <a:spcPts val="0"/>
                </a:spcAft>
                <a:buClr>
                  <a:schemeClr val="accent5"/>
                </a:buClr>
                <a:buSzPct val="125000"/>
                <a:buFont typeface="Arial" panose="020B0604020202020204" pitchFamily="34" charset="0"/>
                <a:buChar char="•"/>
                <a:tabLst/>
                <a:defRPr/>
              </a:pPr>
              <a:r>
                <a:rPr lang="en-GB" sz="1800">
                  <a:solidFill>
                    <a:srgbClr val="000000"/>
                  </a:solidFill>
                  <a:latin typeface="Nunito Sans" panose="00000500000000000000" pitchFamily="2" charset="0"/>
                </a:rPr>
                <a:t>Increased self-service</a:t>
              </a:r>
            </a:p>
            <a:p>
              <a:pPr marL="285750" marR="0" lvl="0" indent="-285750" algn="l" defTabSz="685800" rtl="0" eaLnBrk="1" fontAlgn="auto" latinLnBrk="0" hangingPunct="1">
                <a:lnSpc>
                  <a:spcPct val="100000"/>
                </a:lnSpc>
                <a:spcBef>
                  <a:spcPts val="0"/>
                </a:spcBef>
                <a:spcAft>
                  <a:spcPts val="0"/>
                </a:spcAft>
                <a:buClr>
                  <a:schemeClr val="accent5"/>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rPr>
                <a:t>Easier and improved management of teams, permits, awards and more</a:t>
              </a:r>
            </a:p>
          </p:txBody>
        </p:sp>
      </p:grpSp>
      <p:sp>
        <p:nvSpPr>
          <p:cNvPr id="2" name="Rectangle: Rounded Corners 1">
            <a:extLst>
              <a:ext uri="{FF2B5EF4-FFF2-40B4-BE49-F238E27FC236}">
                <a16:creationId xmlns:a16="http://schemas.microsoft.com/office/drawing/2014/main" id="{8536D16B-A625-5D09-D871-EE61291867A6}"/>
              </a:ext>
            </a:extLst>
          </p:cNvPr>
          <p:cNvSpPr/>
          <p:nvPr/>
        </p:nvSpPr>
        <p:spPr>
          <a:xfrm>
            <a:off x="259820" y="951537"/>
            <a:ext cx="11647257" cy="140665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0795" algn="ctr" defTabSz="914400">
              <a:buClr>
                <a:srgbClr val="00A793"/>
              </a:buClr>
              <a:defRPr/>
            </a:pPr>
            <a:endParaRPr lang="en-GB" sz="1800" kern="0">
              <a:solidFill>
                <a:schemeClr val="tx1"/>
              </a:solidFill>
              <a:latin typeface="Nunito Sans"/>
            </a:endParaRPr>
          </a:p>
        </p:txBody>
      </p:sp>
      <p:sp>
        <p:nvSpPr>
          <p:cNvPr id="22" name="Rectangle: Rounded Corners 21">
            <a:extLst>
              <a:ext uri="{FF2B5EF4-FFF2-40B4-BE49-F238E27FC236}">
                <a16:creationId xmlns:a16="http://schemas.microsoft.com/office/drawing/2014/main" id="{E6AE1B65-395A-145A-EA7F-17D140EEF627}"/>
              </a:ext>
            </a:extLst>
          </p:cNvPr>
          <p:cNvSpPr/>
          <p:nvPr/>
        </p:nvSpPr>
        <p:spPr>
          <a:xfrm>
            <a:off x="412541" y="1481455"/>
            <a:ext cx="11361122" cy="795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6" name="Rectangle: Rounded Corners 5">
            <a:extLst>
              <a:ext uri="{FF2B5EF4-FFF2-40B4-BE49-F238E27FC236}">
                <a16:creationId xmlns:a16="http://schemas.microsoft.com/office/drawing/2014/main" id="{3772C6CF-8115-64D6-EC64-53CACD23F4EC}"/>
              </a:ext>
            </a:extLst>
          </p:cNvPr>
          <p:cNvSpPr/>
          <p:nvPr/>
        </p:nvSpPr>
        <p:spPr>
          <a:xfrm>
            <a:off x="4569621" y="1009666"/>
            <a:ext cx="3269923" cy="3879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 algn="ctr">
              <a:spcAft>
                <a:spcPts val="1200"/>
              </a:spcAft>
              <a:buClr>
                <a:srgbClr val="00A793"/>
              </a:buClr>
            </a:pPr>
            <a:r>
              <a:rPr lang="en-GB" sz="2000" kern="0">
                <a:solidFill>
                  <a:schemeClr val="tx1"/>
                </a:solidFill>
                <a:latin typeface="Nunito Sans ExtraBold"/>
              </a:rPr>
              <a:t>Scouts.org.uk Website</a:t>
            </a:r>
            <a:endParaRPr lang="en-GB" sz="1800" kern="0">
              <a:solidFill>
                <a:schemeClr val="tx1"/>
              </a:solidFill>
              <a:latin typeface="Nunito Sans"/>
            </a:endParaRPr>
          </a:p>
        </p:txBody>
      </p:sp>
      <p:sp>
        <p:nvSpPr>
          <p:cNvPr id="37" name="TextBox 36">
            <a:extLst>
              <a:ext uri="{FF2B5EF4-FFF2-40B4-BE49-F238E27FC236}">
                <a16:creationId xmlns:a16="http://schemas.microsoft.com/office/drawing/2014/main" id="{CA71F2B4-FA28-D5CB-5521-093DE7E4EF57}"/>
              </a:ext>
            </a:extLst>
          </p:cNvPr>
          <p:cNvSpPr txBox="1"/>
          <p:nvPr/>
        </p:nvSpPr>
        <p:spPr>
          <a:xfrm>
            <a:off x="90336" y="1486898"/>
            <a:ext cx="11622154" cy="851825"/>
          </a:xfrm>
          <a:prstGeom prst="rect">
            <a:avLst/>
          </a:prstGeom>
          <a:noFill/>
        </p:spPr>
        <p:txBody>
          <a:bodyPr wrap="square" numCol="3" rtlCol="0">
            <a:noAutofit/>
          </a:bodyPr>
          <a:lstStyle/>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kumimoji="0" lang="en-GB" sz="1800" b="0" i="0" u="none" strike="noStrike" kern="0" cap="none" spc="0" normalizeH="0" baseline="0" noProof="0">
                <a:ln>
                  <a:noFill/>
                </a:ln>
                <a:solidFill>
                  <a:srgbClr val="000000"/>
                </a:solidFill>
                <a:effectLst/>
                <a:uLnTx/>
                <a:uFillTx/>
                <a:latin typeface="Nunito Sans" panose="00000500000000000000" pitchFamily="2" charset="0"/>
                <a:ea typeface="+mn-ea"/>
                <a:cs typeface="+mn-cs"/>
              </a:rPr>
              <a:t>Easy to use and mobile-friendly</a:t>
            </a:r>
            <a:endParaRPr lang="en-GB" sz="1800" kern="0">
              <a:solidFill>
                <a:srgbClr val="000000"/>
              </a:solidFill>
              <a:latin typeface="Nunito Sans" panose="00000500000000000000" pitchFamily="2" charset="0"/>
            </a:endParaRP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lang="en-GB" sz="1800" kern="0">
                <a:solidFill>
                  <a:srgbClr val="000000"/>
                </a:solidFill>
                <a:latin typeface="Nunito Sans" panose="00000500000000000000" pitchFamily="2" charset="0"/>
              </a:rPr>
              <a:t>Single Sign On</a:t>
            </a: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lang="en-GB" sz="1800" kern="0">
                <a:solidFill>
                  <a:srgbClr val="000000"/>
                </a:solidFill>
                <a:latin typeface="Nunito Sans" panose="00000500000000000000" pitchFamily="2" charset="0"/>
              </a:rPr>
              <a:t>Fewer steps and less administration</a:t>
            </a: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lang="en-GB" sz="1800" kern="0">
                <a:solidFill>
                  <a:srgbClr val="000000"/>
                </a:solidFill>
                <a:latin typeface="Nunito Sans" panose="00000500000000000000" pitchFamily="2" charset="0"/>
              </a:rPr>
              <a:t>Specialist functionality</a:t>
            </a: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lang="en-GB" sz="1800" kern="0">
                <a:solidFill>
                  <a:srgbClr val="000000"/>
                </a:solidFill>
                <a:latin typeface="Nunito Sans" panose="00000500000000000000" pitchFamily="2" charset="0"/>
              </a:rPr>
              <a:t>Digital first, but not digital only</a:t>
            </a:r>
          </a:p>
          <a:p>
            <a:pPr marL="10795" algn="ctr">
              <a:spcAft>
                <a:spcPts val="1200"/>
              </a:spcAft>
              <a:buClr>
                <a:srgbClr val="00A793"/>
              </a:buClr>
              <a:defRPr/>
            </a:pPr>
            <a:r>
              <a:rPr lang="en-GB" sz="1800" kern="0">
                <a:solidFill>
                  <a:srgbClr val="000000"/>
                </a:solidFill>
                <a:latin typeface="Nunito Sans" panose="00000500000000000000" pitchFamily="2" charset="0"/>
              </a:rPr>
              <a:t>Continuous improvement over time</a:t>
            </a:r>
          </a:p>
        </p:txBody>
      </p:sp>
      <p:grpSp>
        <p:nvGrpSpPr>
          <p:cNvPr id="77" name="Group 76">
            <a:extLst>
              <a:ext uri="{FF2B5EF4-FFF2-40B4-BE49-F238E27FC236}">
                <a16:creationId xmlns:a16="http://schemas.microsoft.com/office/drawing/2014/main" id="{0DE79F01-377F-76F0-E57C-E6C545BD801E}"/>
              </a:ext>
            </a:extLst>
          </p:cNvPr>
          <p:cNvGrpSpPr/>
          <p:nvPr/>
        </p:nvGrpSpPr>
        <p:grpSpPr>
          <a:xfrm>
            <a:off x="1501870" y="2366085"/>
            <a:ext cx="9151241" cy="954232"/>
            <a:chOff x="1501870" y="2366085"/>
            <a:chExt cx="9151241" cy="954232"/>
          </a:xfrm>
        </p:grpSpPr>
        <p:pic>
          <p:nvPicPr>
            <p:cNvPr id="39" name="Graphic 38" descr="Arrow Right with solid fill">
              <a:extLst>
                <a:ext uri="{FF2B5EF4-FFF2-40B4-BE49-F238E27FC236}">
                  <a16:creationId xmlns:a16="http://schemas.microsoft.com/office/drawing/2014/main" id="{2470F20B-5D91-3592-EADE-6777219BEF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706969" y="2453227"/>
              <a:ext cx="782766" cy="914400"/>
            </a:xfrm>
            <a:prstGeom prst="rect">
              <a:avLst/>
            </a:prstGeom>
          </p:spPr>
        </p:pic>
        <p:pic>
          <p:nvPicPr>
            <p:cNvPr id="71" name="Graphic 70" descr="Arrow Right with solid fill">
              <a:extLst>
                <a:ext uri="{FF2B5EF4-FFF2-40B4-BE49-F238E27FC236}">
                  <a16:creationId xmlns:a16="http://schemas.microsoft.com/office/drawing/2014/main" id="{19F6DF0B-AB5E-68CF-9564-78C4B15C7D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04528" y="2446632"/>
              <a:ext cx="782766" cy="914400"/>
            </a:xfrm>
            <a:prstGeom prst="rect">
              <a:avLst/>
            </a:prstGeom>
          </p:spPr>
        </p:pic>
        <p:pic>
          <p:nvPicPr>
            <p:cNvPr id="72" name="Graphic 71" descr="Arrow Right with solid fill">
              <a:extLst>
                <a:ext uri="{FF2B5EF4-FFF2-40B4-BE49-F238E27FC236}">
                  <a16:creationId xmlns:a16="http://schemas.microsoft.com/office/drawing/2014/main" id="{6F208907-1AD4-8415-094D-FEC180ED8C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567687" y="2471734"/>
              <a:ext cx="782766" cy="914400"/>
            </a:xfrm>
            <a:prstGeom prst="rect">
              <a:avLst/>
            </a:prstGeom>
          </p:spPr>
        </p:pic>
        <p:cxnSp>
          <p:nvCxnSpPr>
            <p:cNvPr id="68" name="Straight Connector 67">
              <a:extLst>
                <a:ext uri="{FF2B5EF4-FFF2-40B4-BE49-F238E27FC236}">
                  <a16:creationId xmlns:a16="http://schemas.microsoft.com/office/drawing/2014/main" id="{486A8D2C-CFAB-311C-AC6C-D491715CD931}"/>
                </a:ext>
              </a:extLst>
            </p:cNvPr>
            <p:cNvCxnSpPr>
              <a:cxnSpLocks/>
            </p:cNvCxnSpPr>
            <p:nvPr/>
          </p:nvCxnSpPr>
          <p:spPr>
            <a:xfrm>
              <a:off x="6076573" y="2572788"/>
              <a:ext cx="41468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24A4684-140A-27C8-F653-67A31146F086}"/>
                </a:ext>
              </a:extLst>
            </p:cNvPr>
            <p:cNvCxnSpPr>
              <a:cxnSpLocks/>
            </p:cNvCxnSpPr>
            <p:nvPr/>
          </p:nvCxnSpPr>
          <p:spPr>
            <a:xfrm>
              <a:off x="1929741" y="2572788"/>
              <a:ext cx="41468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9699A7A-D027-CB73-6C8B-1063009BB085}"/>
                </a:ext>
              </a:extLst>
            </p:cNvPr>
            <p:cNvCxnSpPr>
              <a:cxnSpLocks/>
            </p:cNvCxnSpPr>
            <p:nvPr/>
          </p:nvCxnSpPr>
          <p:spPr>
            <a:xfrm flipV="1">
              <a:off x="6097824" y="2366085"/>
              <a:ext cx="0" cy="2501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535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CA0ABC-BFFA-099F-201B-78E980AEAA11}"/>
              </a:ext>
            </a:extLst>
          </p:cNvPr>
          <p:cNvSpPr txBox="1"/>
          <p:nvPr/>
        </p:nvSpPr>
        <p:spPr>
          <a:xfrm>
            <a:off x="1807427" y="1677850"/>
            <a:ext cx="8576441" cy="923330"/>
          </a:xfrm>
          <a:prstGeom prst="rect">
            <a:avLst/>
          </a:prstGeom>
          <a:noFill/>
        </p:spPr>
        <p:txBody>
          <a:bodyPr wrap="square" lIns="91440" tIns="45720" rIns="91440" bIns="45720" anchor="t">
            <a:spAutoFit/>
          </a:bodyPr>
          <a:lstStyle/>
          <a:p>
            <a:pPr marL="64770" algn="ctr">
              <a:spcBef>
                <a:spcPts val="2145"/>
              </a:spcBef>
            </a:pPr>
            <a:r>
              <a:rPr lang="en-GB" sz="5400" dirty="0">
                <a:solidFill>
                  <a:schemeClr val="tx2"/>
                </a:solidFill>
                <a:latin typeface="Nunito Sans Black"/>
              </a:rPr>
              <a:t>Warmer Welcome</a:t>
            </a:r>
            <a:endParaRPr lang="en-US" sz="3600" dirty="0">
              <a:solidFill>
                <a:schemeClr val="tx2"/>
              </a:solidFill>
            </a:endParaRPr>
          </a:p>
        </p:txBody>
      </p:sp>
      <p:sp>
        <p:nvSpPr>
          <p:cNvPr id="12" name="Text Placeholder 8">
            <a:extLst>
              <a:ext uri="{FF2B5EF4-FFF2-40B4-BE49-F238E27FC236}">
                <a16:creationId xmlns:a16="http://schemas.microsoft.com/office/drawing/2014/main" id="{4506C49B-B3BD-E51A-EF9A-AE9FE70A18F1}"/>
              </a:ext>
            </a:extLst>
          </p:cNvPr>
          <p:cNvSpPr txBox="1">
            <a:spLocks/>
          </p:cNvSpPr>
          <p:nvPr/>
        </p:nvSpPr>
        <p:spPr>
          <a:xfrm>
            <a:off x="580501" y="39213"/>
            <a:ext cx="11216847" cy="4766985"/>
          </a:xfrm>
          <a:prstGeom prst="rect">
            <a:avLst/>
          </a:prstGeom>
        </p:spPr>
        <p:txBody>
          <a:bodyPr vert="horz" lIns="0" tIns="0" rIns="0" bIns="0" rtlCol="0" anchor="ctr">
            <a:normAutofit/>
          </a:bodyPr>
          <a:lstStyle>
            <a:lvl1pPr marL="10800" indent="0" eaLnBrk="1" hangingPunct="1">
              <a:buClr>
                <a:schemeClr val="tx2"/>
              </a:buClr>
              <a:buSzPct val="125000"/>
              <a:buFont typeface="Arial" panose="020B0604020202020204" pitchFamily="34" charset="0"/>
              <a:buNone/>
              <a:tabLst/>
              <a:defRPr sz="1800" b="0" i="0">
                <a:latin typeface="Nunito Sans" charset="0"/>
                <a:ea typeface="Nunito Sans" charset="0"/>
                <a:cs typeface="Nunito Sans" charset="0"/>
              </a:defRPr>
            </a:lvl1pPr>
            <a:lvl2pPr marL="10800" indent="0" eaLnBrk="1" hangingPunct="1">
              <a:buClr>
                <a:schemeClr val="tx2"/>
              </a:buClr>
              <a:buSzPct val="125000"/>
              <a:buFont typeface="Arial" panose="020B0604020202020204" pitchFamily="34" charset="0"/>
              <a:buNone/>
              <a:tabLst/>
              <a:defRPr sz="1800" b="0" i="0">
                <a:latin typeface="Nunito Sans Black" pitchFamily="2" charset="77"/>
                <a:ea typeface="+mn-ea"/>
                <a:cs typeface="+mn-cs"/>
              </a:defRPr>
            </a:lvl2pPr>
            <a:lvl3pPr marL="10800" indent="0" eaLnBrk="1" hangingPunct="1">
              <a:buClr>
                <a:schemeClr val="tx1"/>
              </a:buClr>
              <a:buSzPct val="125000"/>
              <a:buFont typeface="Arial" panose="020B0604020202020204" pitchFamily="34" charset="0"/>
              <a:buNone/>
              <a:tabLst/>
              <a:defRPr sz="1800">
                <a:solidFill>
                  <a:schemeClr val="tx2"/>
                </a:solidFill>
                <a:latin typeface="+mn-lt"/>
                <a:ea typeface="+mn-ea"/>
                <a:cs typeface="+mn-cs"/>
              </a:defRPr>
            </a:lvl3pPr>
            <a:lvl4pPr marL="10800" indent="0" eaLnBrk="1" hangingPunct="1">
              <a:buClr>
                <a:schemeClr val="tx1"/>
              </a:buClr>
              <a:buSzPct val="125000"/>
              <a:buFont typeface="Arial" panose="020B0604020202020204" pitchFamily="34" charset="0"/>
              <a:buNone/>
              <a:tabLst/>
              <a:defRPr sz="1800" b="0" i="0">
                <a:solidFill>
                  <a:schemeClr val="tx2"/>
                </a:solidFill>
                <a:latin typeface="Nunito Sans Black" pitchFamily="2" charset="77"/>
                <a:ea typeface="+mn-ea"/>
                <a:cs typeface="+mn-cs"/>
              </a:defRPr>
            </a:lvl4pPr>
            <a:lvl5pPr marL="10800" indent="0" eaLnBrk="1" hangingPunct="1">
              <a:spcBef>
                <a:spcPts val="1950"/>
              </a:spcBef>
              <a:buClr>
                <a:schemeClr val="tx2"/>
              </a:buClr>
              <a:buSzPct val="125000"/>
              <a:buFont typeface="Arial" panose="020B0604020202020204" pitchFamily="34" charset="0"/>
              <a:buNone/>
              <a:tabLst/>
              <a:defRPr sz="1800" b="0" i="0">
                <a:solidFill>
                  <a:schemeClr val="tx2"/>
                </a:solidFill>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53695" indent="-342900" defTabSz="914400">
              <a:spcBef>
                <a:spcPts val="1200"/>
              </a:spcBef>
              <a:spcAft>
                <a:spcPts val="1200"/>
              </a:spcAft>
              <a:buFont typeface="Arial" panose="020B0604020202020204" pitchFamily="34" charset="0"/>
              <a:buChar char="•"/>
            </a:pPr>
            <a:endParaRPr lang="en-GB" sz="2400" kern="0" dirty="0">
              <a:solidFill>
                <a:sysClr val="windowText" lastClr="000000"/>
              </a:solidFill>
              <a:latin typeface="Nunito Sans"/>
            </a:endParaRPr>
          </a:p>
        </p:txBody>
      </p:sp>
      <p:sp>
        <p:nvSpPr>
          <p:cNvPr id="2" name="Callout: Right Arrow 1">
            <a:extLst>
              <a:ext uri="{FF2B5EF4-FFF2-40B4-BE49-F238E27FC236}">
                <a16:creationId xmlns:a16="http://schemas.microsoft.com/office/drawing/2014/main" id="{EEA54D3F-BD42-CAF5-10A8-AC4E596B3E59}"/>
              </a:ext>
            </a:extLst>
          </p:cNvPr>
          <p:cNvSpPr/>
          <p:nvPr/>
        </p:nvSpPr>
        <p:spPr>
          <a:xfrm>
            <a:off x="408878" y="3480109"/>
            <a:ext cx="3763537" cy="2806391"/>
          </a:xfrm>
          <a:prstGeom prst="rightArrow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FF"/>
                </a:solidFill>
              </a:rPr>
              <a:t>Welcome journey overview</a:t>
            </a:r>
            <a:endParaRPr lang="en-US" dirty="0">
              <a:solidFill>
                <a:srgbClr val="FFFFFF"/>
              </a:solidFill>
            </a:endParaRPr>
          </a:p>
        </p:txBody>
      </p:sp>
      <p:sp>
        <p:nvSpPr>
          <p:cNvPr id="3" name="Callout: Right Arrow 2">
            <a:extLst>
              <a:ext uri="{FF2B5EF4-FFF2-40B4-BE49-F238E27FC236}">
                <a16:creationId xmlns:a16="http://schemas.microsoft.com/office/drawing/2014/main" id="{2913DFAC-413D-9BF6-39EE-1EDBA9D3CD7A}"/>
              </a:ext>
            </a:extLst>
          </p:cNvPr>
          <p:cNvSpPr/>
          <p:nvPr/>
        </p:nvSpPr>
        <p:spPr>
          <a:xfrm>
            <a:off x="4260695" y="3480109"/>
            <a:ext cx="3763537" cy="2806391"/>
          </a:xfrm>
          <a:prstGeom prst="rightArrowCallo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0795" algn="ctr">
              <a:spcBef>
                <a:spcPts val="1200"/>
              </a:spcBef>
              <a:spcAft>
                <a:spcPts val="1200"/>
              </a:spcAft>
            </a:pPr>
            <a:r>
              <a:rPr lang="en-GB" sz="2400" dirty="0">
                <a:solidFill>
                  <a:srgbClr val="FFFFFF"/>
                </a:solidFill>
              </a:rPr>
              <a:t>Why we are changing</a:t>
            </a:r>
            <a:endParaRPr lang="en-US" sz="2400" dirty="0">
              <a:solidFill>
                <a:srgbClr val="FFFFFF"/>
              </a:solidFill>
            </a:endParaRPr>
          </a:p>
        </p:txBody>
      </p:sp>
      <p:sp>
        <p:nvSpPr>
          <p:cNvPr id="5" name="Callout: Right Arrow 4">
            <a:extLst>
              <a:ext uri="{FF2B5EF4-FFF2-40B4-BE49-F238E27FC236}">
                <a16:creationId xmlns:a16="http://schemas.microsoft.com/office/drawing/2014/main" id="{AADE78D8-C4A0-CB4D-A641-B10B3700CF96}"/>
              </a:ext>
            </a:extLst>
          </p:cNvPr>
          <p:cNvSpPr/>
          <p:nvPr/>
        </p:nvSpPr>
        <p:spPr>
          <a:xfrm>
            <a:off x="8112512" y="3480109"/>
            <a:ext cx="3763537" cy="2806391"/>
          </a:xfrm>
          <a:prstGeom prst="right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0795" algn="ctr">
              <a:spcBef>
                <a:spcPts val="1200"/>
              </a:spcBef>
              <a:spcAft>
                <a:spcPts val="1200"/>
              </a:spcAft>
            </a:pPr>
            <a:r>
              <a:rPr lang="en-GB" sz="2400" dirty="0">
                <a:solidFill>
                  <a:srgbClr val="FFFFFF"/>
                </a:solidFill>
              </a:rPr>
              <a:t>Welcome conversation resources</a:t>
            </a:r>
            <a:endParaRPr lang="en-US" sz="2400" dirty="0">
              <a:solidFill>
                <a:srgbClr val="FFFFFF"/>
              </a:solidFill>
            </a:endParaRPr>
          </a:p>
        </p:txBody>
      </p:sp>
    </p:spTree>
    <p:extLst>
      <p:ext uri="{BB962C8B-B14F-4D97-AF65-F5344CB8AC3E}">
        <p14:creationId xmlns:p14="http://schemas.microsoft.com/office/powerpoint/2010/main" val="3643459107"/>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847a80-7f8c-4933-831b-56854e27fa84">
      <UserInfo>
        <DisplayName>SharingLinks.186f95e6-5083-4304-84fd-050f2d9288ae.Flexible.02affefd-1371-4232-9f57-2368c144256f</DisplayName>
        <AccountId>204</AccountId>
        <AccountType/>
      </UserInfo>
      <UserInfo>
        <DisplayName>SharingLinks.d6a74b5a-3c96-445a-a656-a9dbc586c100.OrganizationEdit.10f8d3b4-2420-4024-a109-0a08da5f7c84</DisplayName>
        <AccountId>56</AccountId>
        <AccountType/>
      </UserInfo>
      <UserInfo>
        <DisplayName>SharingLinks.a1f196d8-17cb-4127-90cb-43a79157e996.OrganizationEdit.5b446189-333a-4622-b599-f47c4097be6b</DisplayName>
        <AccountId>422</AccountId>
        <AccountType/>
      </UserInfo>
      <UserInfo>
        <DisplayName>Ruth Adeniyi</DisplayName>
        <AccountId>72</AccountId>
        <AccountType/>
      </UserInfo>
      <UserInfo>
        <DisplayName>SharingLinks.a343a228-a234-46c6-ac1d-cab5d109751f.OrganizationEdit.9c343d70-b905-4fd9-82d5-e0623f9d6a8a</DisplayName>
        <AccountId>192</AccountId>
        <AccountType/>
      </UserInfo>
      <UserInfo>
        <DisplayName>Jack Caine</DisplayName>
        <AccountId>18</AccountId>
        <AccountType/>
      </UserInfo>
      <UserInfo>
        <DisplayName>Jaimee Taylor</DisplayName>
        <AccountId>146</AccountId>
        <AccountType/>
      </UserInfo>
      <UserInfo>
        <DisplayName>Alison Fell</DisplayName>
        <AccountId>117</AccountId>
        <AccountType/>
      </UserInfo>
    </SharedWithUsers>
    <lcf76f155ced4ddcb4097134ff3c332f xmlns="ec4b7ab6-7d60-435b-a181-f014eb7edb36">
      <Terms xmlns="http://schemas.microsoft.com/office/infopath/2007/PartnerControls"/>
    </lcf76f155ced4ddcb4097134ff3c332f>
    <TaxCatchAll xmlns="f4847a80-7f8c-4933-831b-56854e27fa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B3A5D27B9C2A44BF036FAD366BF02E" ma:contentTypeVersion="14" ma:contentTypeDescription="Create a new document." ma:contentTypeScope="" ma:versionID="177f52ba95b4449ef0e9968a8077f0f6">
  <xsd:schema xmlns:xsd="http://www.w3.org/2001/XMLSchema" xmlns:xs="http://www.w3.org/2001/XMLSchema" xmlns:p="http://schemas.microsoft.com/office/2006/metadata/properties" xmlns:ns2="ec4b7ab6-7d60-435b-a181-f014eb7edb36" xmlns:ns3="f4847a80-7f8c-4933-831b-56854e27fa84" targetNamespace="http://schemas.microsoft.com/office/2006/metadata/properties" ma:root="true" ma:fieldsID="bc903d8bf9c00d2cdcb2e53dcb157166" ns2:_="" ns3:_="">
    <xsd:import namespace="ec4b7ab6-7d60-435b-a181-f014eb7edb36"/>
    <xsd:import namespace="f4847a80-7f8c-4933-831b-56854e27fa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b7ab6-7d60-435b-a181-f014eb7ed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47a80-7f8c-4933-831b-56854e27fa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716686-e181-4082-8c8c-eb3028629746}" ma:internalName="TaxCatchAll" ma:showField="CatchAllData" ma:web="f4847a80-7f8c-4933-831b-56854e27fa8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F7C96-A926-416F-8489-B53183D70031}">
  <ds:schemaRefs>
    <ds:schemaRef ds:uri="b8794ff2-5743-48aa-b936-75e29ee18ac3"/>
    <ds:schemaRef ds:uri="ea0024ab-ab65-466d-9e06-7d1947fad7d8"/>
    <ds:schemaRef ds:uri="ec4b7ab6-7d60-435b-a181-f014eb7edb36"/>
    <ds:schemaRef ds:uri="f4847a80-7f8c-4933-831b-56854e27fa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C12B90-76D4-46D2-9FB0-4A1733A9F42D}">
  <ds:schemaRefs>
    <ds:schemaRef ds:uri="http://schemas.microsoft.com/sharepoint/v3/contenttype/forms"/>
  </ds:schemaRefs>
</ds:datastoreItem>
</file>

<file path=customXml/itemProps3.xml><?xml version="1.0" encoding="utf-8"?>
<ds:datastoreItem xmlns:ds="http://schemas.openxmlformats.org/officeDocument/2006/customXml" ds:itemID="{9F3E3A3A-F67D-430D-98F7-057E7B7BE56C}">
  <ds:schemaRefs>
    <ds:schemaRef ds:uri="ec4b7ab6-7d60-435b-a181-f014eb7edb36"/>
    <ds:schemaRef ds:uri="f4847a80-7f8c-4933-831b-56854e27f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8</TotalTime>
  <Words>3196</Words>
  <Application>Microsoft Office PowerPoint</Application>
  <PresentationFormat>Widescreen</PresentationFormat>
  <Paragraphs>268</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lastModifiedBy>Robert Groves</cp:lastModifiedBy>
  <cp:revision>35</cp:revision>
  <dcterms:created xsi:type="dcterms:W3CDTF">2019-10-08T08:48:13Z</dcterms:created>
  <dcterms:modified xsi:type="dcterms:W3CDTF">2023-11-17T22:51:04Z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0x0101002CB3A5D27B9C2A44BF036FAD366BF02E</vt:lpwstr>
  </property>
  <property fmtid="{D5CDD505-2E9C-101B-9397-08002B2CF9AE}" name="Created" pid="4">
    <vt:filetime>2018-02-16T00:00:00Z</vt:filetime>
  </property>
  <property fmtid="{D5CDD505-2E9C-101B-9397-08002B2CF9AE}" name="Creator" pid="5">
    <vt:lpwstr>Adobe InDesign CS5 (7.0)</vt:lpwstr>
  </property>
  <property fmtid="{D5CDD505-2E9C-101B-9397-08002B2CF9AE}" name="LastSaved" pid="6">
    <vt:filetime>2018-02-18T00:00:00Z</vt:filetime>
  </property>
  <property fmtid="{D5CDD505-2E9C-101B-9397-08002B2CF9AE}" name="MediaServiceImageTags" pid="7">
    <vt:lpwstr/>
  </property>
  <property fmtid="{D5CDD505-2E9C-101B-9397-08002B2CF9AE}" name="NXPowerLiteLastOptimized" pid="8">
    <vt:lpwstr>2097916</vt:lpwstr>
  </property>
  <property fmtid="{D5CDD505-2E9C-101B-9397-08002B2CF9AE}" name="NXPowerLiteSettings" pid="9">
    <vt:lpwstr>F7000400038000</vt:lpwstr>
  </property>
  <property fmtid="{D5CDD505-2E9C-101B-9397-08002B2CF9AE}" name="NXPowerLiteVersion" pid="10">
    <vt:lpwstr>S10.0.0</vt:lpwstr>
  </property>
  <property fmtid="{D5CDD505-2E9C-101B-9397-08002B2CF9AE}" name="TriggerFlowInfo" pid="11">
    <vt:lpwstr/>
  </property>
  <property fmtid="{D5CDD505-2E9C-101B-9397-08002B2CF9AE}" name="_ExtendedDescription" pid="12">
    <vt:lpwstr/>
  </property>
</Properties>
</file>