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3CD_6B3DB098.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34" r:id="rId4"/>
    <p:sldMasterId id="2147484039" r:id="rId5"/>
  </p:sldMasterIdLst>
  <p:notesMasterIdLst>
    <p:notesMasterId r:id="rId40"/>
  </p:notesMasterIdLst>
  <p:sldIdLst>
    <p:sldId id="707" r:id="rId6"/>
    <p:sldId id="950" r:id="rId7"/>
    <p:sldId id="952" r:id="rId8"/>
    <p:sldId id="493" r:id="rId9"/>
    <p:sldId id="928" r:id="rId10"/>
    <p:sldId id="951" r:id="rId11"/>
    <p:sldId id="495" r:id="rId12"/>
    <p:sldId id="533" r:id="rId13"/>
    <p:sldId id="953" r:id="rId14"/>
    <p:sldId id="954" r:id="rId15"/>
    <p:sldId id="962" r:id="rId16"/>
    <p:sldId id="934" r:id="rId17"/>
    <p:sldId id="480" r:id="rId18"/>
    <p:sldId id="467" r:id="rId19"/>
    <p:sldId id="935" r:id="rId20"/>
    <p:sldId id="965" r:id="rId21"/>
    <p:sldId id="971" r:id="rId22"/>
    <p:sldId id="892" r:id="rId23"/>
    <p:sldId id="972" r:id="rId24"/>
    <p:sldId id="973" r:id="rId25"/>
    <p:sldId id="974" r:id="rId26"/>
    <p:sldId id="923" r:id="rId27"/>
    <p:sldId id="817" r:id="rId28"/>
    <p:sldId id="967" r:id="rId29"/>
    <p:sldId id="968" r:id="rId30"/>
    <p:sldId id="914" r:id="rId31"/>
    <p:sldId id="969" r:id="rId32"/>
    <p:sldId id="975" r:id="rId33"/>
    <p:sldId id="708" r:id="rId34"/>
    <p:sldId id="889" r:id="rId35"/>
    <p:sldId id="970" r:id="rId36"/>
    <p:sldId id="719" r:id="rId37"/>
    <p:sldId id="831" r:id="rId38"/>
    <p:sldId id="925" r:id="rId39"/>
  </p:sldIdLst>
  <p:sldSz cx="12192000" cy="6858000"/>
  <p:notesSz cx="16256000" cy="9144000"/>
  <p:embeddedFontLst>
    <p:embeddedFont>
      <p:font typeface="Nunito Sans" pitchFamily="2" charset="0"/>
      <p:regular r:id="rId41"/>
      <p:bold r:id="rId42"/>
      <p:italic r:id="rId43"/>
      <p:boldItalic r:id="rId44"/>
    </p:embeddedFont>
    <p:embeddedFont>
      <p:font typeface="Nunito Sans Black" pitchFamily="2" charset="0"/>
      <p:bold r:id="rId45"/>
      <p:boldItalic r:id="rId46"/>
    </p:embeddedFont>
    <p:embeddedFont>
      <p:font typeface="Nunito Sans ExtraBold" pitchFamily="2" charset="0"/>
      <p:bold r:id="rId47"/>
      <p:boldItalic r:id="rId48"/>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A3D208-6267-342F-996D-0ED919789A35}" name="Susan Wallace" initials="SW" userId="S::susan.wallace@scouts.org.uk::1dea21a4-a711-4ebc-9773-2fb79bc4550e" providerId="AD"/>
  <p188:author id="{30A23612-EC69-DF99-8E3C-8FC1F2535C8D}" name="Rebecca Young" initials="RY" userId="S::rebecca.young@scouts.org.uk::f555593b-33da-495a-aad4-0af475238730" providerId="AD"/>
  <p188:author id="{1A523E19-15C1-E9D4-4FD2-7AEF2AE34E0B}" name="Adam Ray" initials="AR" userId="S::adam.ray@scouts.org.uk::55e35bce-ead9-4df5-9235-184f6cd38396" providerId="AD"/>
  <p188:author id="{380A2322-47BA-B565-A126-E3D264C782EC}" name="Ben Powlesland" initials="BP" userId="S::benjamin.powlesland@scouts.org.uk::baa67bed-c541-40ef-a4f5-2220a2e8bccf" providerId="AD"/>
  <p188:author id="{3C815923-39DB-63F5-A443-18923E457571}" name="Pete Jeffreys" initials="PJ" userId="S::Pete.Jeffreys@scouts.org.uk::25ad60b4-1396-428f-a660-10ca608ac5be" providerId="AD"/>
  <p188:author id="{02FF092D-6D72-A9F1-59AF-F6CA8A495047}" name="Jack Caine" initials="JC" userId="S::jack.caine@scouts.org.uk::64d406e3-071f-4895-a778-14919809e9a5" providerId="AD"/>
  <p188:author id="{E1DBFD33-56EB-8CE8-DD2C-D9FF7E16F56F}" name="Pete Jeffreys" initials="PJ" userId="S::pete.jeffreys@scouts.org.uk::25ad60b4-1396-428f-a660-10ca608ac5be" providerId="AD"/>
  <p188:author id="{1EDE143A-CD14-B44C-8B24-E7A126DBF7FE}" name="Robert Groves" initials="RG" userId="Robert Groves" providerId="None"/>
  <p188:author id="{75DB3E5F-BCEB-C059-68D6-BC99F48451FF}" name="Andrew Sutherland" initials="AS" userId="S::andrew.sutherland@scouts.org.uk::f84dd9ed-16dd-4604-8524-05c73fa146fc" providerId="AD"/>
  <p188:author id="{09EE0762-028D-C496-A63A-38CA9AB7D99D}" name="Alison Fell" initials="AF" userId="S::alison.fell@scouts.org.uk::5b1de8e2-dda0-40e6-9071-5ec3be7418c5" providerId="AD"/>
  <p188:author id="{18651C69-2D9F-5889-DCD6-A21DDFDF980E}" name="Elizabeth Stormfield" initials="ES" userId="S::elizabeth.stormfield@scouts.org.uk::143790e4-f836-4071-8725-fc18b1c0af50" providerId="AD"/>
  <p188:author id="{874E6E74-72D9-576B-FBA3-9BE0DB0285FC}" name="James Booker" initials="JB" userId="S::james.booker@scouts.org.uk::201249a4-d410-4cab-99cc-746650975179" providerId="AD"/>
  <p188:author id="{0D831884-2401-F86D-55D7-E40AB25E776F}" name="Alison Fell" initials="AF" userId="S::alison.fell@cycscouts.org.uk::9470677d-65ca-4e5e-97ca-08ffce19d652" providerId="AD"/>
  <p188:author id="{D13BF18C-1455-CC9B-F8B2-C181FA239493}" name="Lara Burns" initials="LB" userId="S::lara.burns@scouts.org.uk::3ecee4ae-a55c-4804-ac20-4479182acad9" providerId="AD"/>
  <p188:author id="{B51194AF-4837-2DA3-2C6D-1A429DC20A59}" name="Elizabeth Cash" initials="EC" userId="S::elizabeth.cash@scouts.org.uk::05f927b3-ca14-43d5-b50a-5c0f73879942" providerId="AD"/>
  <p188:author id="{49AAC8C7-16BA-D461-223F-9B2126E520F6}" name="Anders Wulff" initials="AW" userId="S::anders.wulff@scouts.org.uk::712cb9ff-b7b2-40ee-9b23-9483bf4b62f6" providerId="AD"/>
  <p188:author id="{3D79F3C7-D0F4-A591-84AB-43B7BEC64F9F}" name="Craig Turpie" initials="CT" userId="S::craig.turpie@scouts.org.uk::0a9270cd-ff07-4281-8a79-9ac34e6992a5" providerId="AD"/>
  <p188:author id="{544CD2D0-1776-E026-85BB-ED66046B37CD}" name="Eleanor Coker" initials="EC" userId="S::eleanor.coker@scouts.org.uk::f2e34377-7a42-4171-897d-815de199653d" providerId="AD"/>
  <p188:author id="{ED1FD4DE-6FB5-8603-65E2-74F7500488B7}" name="Kirsty Waugh" initials="KW" userId="S::kirsty.waugh@scouts.org.uk::3c8af125-a979-4ee5-804b-4b718550c0d7" providerId="AD"/>
  <p188:author id="{DA38F2E9-F69D-34CD-27F0-99B9E7CC527C}" name="Lauren Golding" initials="LG" userId="S::lauren.golding@scouts.org.uk::5ecf11f9-6101-44b0-9678-ad82d7c1bed9" providerId="AD"/>
  <p188:author id="{BCA007F3-E7CA-0934-D7EC-8256E13732B6}" name="Robert Groves" initials="RG" userId="S::Robert.Groves@scouts.org.uk::18340ee5-2ee2-4523-a1bd-00715d104e64" providerId="AD"/>
  <p188:author id="{DD65E8F7-7F80-3F86-A220-6B50E6B2C257}" name="Lucy Burrows-Smith" initials="LB" userId="S::lucy.burrows-smith@scouts.org.uk::14151813-edde-4ec5-912a-240d5b4a5b32" providerId="AD"/>
  <p188:author id="{7AD9B1F9-B7F8-0530-DF4C-8159C57300DA}" name="Emily Hatcher" initials="EH" userId="S::emily.hatcher@scouts.org.uk::5248c6d0-681c-48eb-bcdd-736a1e594407" providerId="AD"/>
  <p188:author id="{1A9ADFFA-76F0-13C9-E8AC-813C7AFD6AFD}" name="Hamish Stout" initials="HS" userId="S::hamish.stout@scouts.org.uk::15f0d1f2-19d0-420e-bacb-e7d8d634b31c" providerId="AD"/>
  <p188:author id="{3CFDCDFF-C6B2-5F68-6369-EA6051CD0E23}" name="Heather Smith" initials="HS" userId="S::heather.smith@scouts.org.uk::d8df1e46-fb49-4870-8d1d-1072af296b9c" providerId="AD"/>
  <p188:author id="{B306D6FF-6E8A-051B-9139-7245D0F1B46A}" name="Pete Jeffreys" initials="PJ" userId="Pete Jeffrey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4DC"/>
    <a:srgbClr val="FFFFFF"/>
    <a:srgbClr val="FF912A"/>
    <a:srgbClr val="205A41"/>
    <a:srgbClr val="23A950"/>
    <a:srgbClr val="00A793"/>
    <a:srgbClr val="0039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864065-AB44-4BF6-A853-2FAD81D98FC3}" v="23" dt="2024-01-18T10:08:16.477"/>
    <p1510:client id="{FF1B522E-11DC-4DDE-9F64-615F656E26D7}" v="2551" dt="2024-01-18T10:28:24.7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162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6.fntdata"/><Relationship Id="rId20" Type="http://schemas.openxmlformats.org/officeDocument/2006/relationships/slide" Target="slides/slide15.xml"/><Relationship Id="rId41" Type="http://schemas.openxmlformats.org/officeDocument/2006/relationships/font" Target="fonts/font1.fntdata"/><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omments/modernComment_3CD_6B3DB098.xml><?xml version="1.0" encoding="utf-8"?>
<p188:cmLst xmlns:a="http://schemas.openxmlformats.org/drawingml/2006/main" xmlns:r="http://schemas.openxmlformats.org/officeDocument/2006/relationships" xmlns:p188="http://schemas.microsoft.com/office/powerpoint/2018/8/main">
  <p188:cm id="{B4982F89-4ED2-4CD6-9BAA-2D93C4427172}" authorId="{DD65E8F7-7F80-3F86-A220-6B50E6B2C257}" status="resolved" created="2024-01-11T14:45:23.169">
    <ac:txMkLst xmlns:ac="http://schemas.microsoft.com/office/drawing/2013/main/command">
      <pc:docMk xmlns:pc="http://schemas.microsoft.com/office/powerpoint/2013/main/command"/>
      <pc:sldMk xmlns:pc="http://schemas.microsoft.com/office/powerpoint/2013/main/command" cId="1799205016" sldId="973"/>
      <ac:spMk id="6" creationId="{3C87C273-51ED-12B6-BDD7-7A28E31A4BF8}"/>
      <ac:txMk cp="29" len="341">
        <ac:context len="725" hash="365501064"/>
      </ac:txMk>
    </ac:txMkLst>
    <p188:pos x="3048000" y="2775857"/>
    <p188:replyLst>
      <p188:reply id="{486CF82F-1FEE-474F-A46F-FED25B80B19D}" authorId="{544CD2D0-1776-E026-85BB-ED66046B37CD}" created="2024-01-16T14:13:38.317">
        <p188:txBody>
          <a:bodyPr/>
          <a:lstStyle/>
          <a:p>
            <a:r>
              <a:rPr lang="en-GB"/>
              <a:t>Yes :) 
though fine to do this in script rather than on slide? 
eg Activity Assessors 
eg Volunteer Safeguarding or Resolutions Leads 
eg. Awards as there </a:t>
            </a:r>
          </a:p>
        </p188:txBody>
      </p188:reply>
    </p188:replyLst>
    <p188:txBody>
      <a:bodyPr/>
      <a:lstStyle/>
      <a:p>
        <a:r>
          <a:rPr lang="en-US"/>
          <a:t>Worth including examples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19/01/2024</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Kester</a:t>
            </a:r>
          </a:p>
        </p:txBody>
      </p:sp>
      <p:sp>
        <p:nvSpPr>
          <p:cNvPr id="4" name="Slide Number Placeholder 3"/>
          <p:cNvSpPr>
            <a:spLocks noGrp="1"/>
          </p:cNvSpPr>
          <p:nvPr>
            <p:ph type="sldNum" sz="quarter" idx="5"/>
          </p:nvPr>
        </p:nvSpPr>
        <p:spPr/>
        <p:txBody>
          <a:bodyPr/>
          <a:lstStyle/>
          <a:p>
            <a:fld id="{DC81CCE8-8669-844C-8A1E-83EDDE9464AC}" type="slidenum">
              <a:rPr lang="en-GB" smtClean="0"/>
              <a:pPr/>
              <a:t>1</a:t>
            </a:fld>
            <a:endParaRPr lang="en-GB"/>
          </a:p>
        </p:txBody>
      </p:sp>
    </p:spTree>
    <p:extLst>
      <p:ext uri="{BB962C8B-B14F-4D97-AF65-F5344CB8AC3E}">
        <p14:creationId xmlns:p14="http://schemas.microsoft.com/office/powerpoint/2010/main" val="44626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10</a:t>
            </a:fld>
            <a:endParaRPr lang="en-GB"/>
          </a:p>
        </p:txBody>
      </p:sp>
    </p:spTree>
    <p:extLst>
      <p:ext uri="{BB962C8B-B14F-4D97-AF65-F5344CB8AC3E}">
        <p14:creationId xmlns:p14="http://schemas.microsoft.com/office/powerpoint/2010/main" val="351803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11</a:t>
            </a:fld>
            <a:endParaRPr lang="en-GB"/>
          </a:p>
        </p:txBody>
      </p:sp>
    </p:spTree>
    <p:extLst>
      <p:ext uri="{BB962C8B-B14F-4D97-AF65-F5344CB8AC3E}">
        <p14:creationId xmlns:p14="http://schemas.microsoft.com/office/powerpoint/2010/main" val="2792326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Hamish</a:t>
            </a:r>
            <a:endParaRPr lang="en-GB"/>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508425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Hamish</a:t>
            </a:r>
            <a:endParaRPr lang="en-GB"/>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2600576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Hamish</a:t>
            </a:r>
            <a:endParaRPr lang="en-GB"/>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3896690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Hamish</a:t>
            </a:r>
            <a:endParaRPr lang="en-GB"/>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1174741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16</a:t>
            </a:fld>
            <a:endParaRPr lang="en-GB"/>
          </a:p>
        </p:txBody>
      </p:sp>
    </p:spTree>
    <p:extLst>
      <p:ext uri="{BB962C8B-B14F-4D97-AF65-F5344CB8AC3E}">
        <p14:creationId xmlns:p14="http://schemas.microsoft.com/office/powerpoint/2010/main" val="1218269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800">
              <a:latin typeface="Times New Roman"/>
              <a:ea typeface="Calibri"/>
              <a:cs typeface="Times New Roman"/>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17</a:t>
            </a:fld>
            <a:endParaRPr lang="en-GB"/>
          </a:p>
        </p:txBody>
      </p:sp>
    </p:spTree>
    <p:extLst>
      <p:ext uri="{BB962C8B-B14F-4D97-AF65-F5344CB8AC3E}">
        <p14:creationId xmlns:p14="http://schemas.microsoft.com/office/powerpoint/2010/main" val="2711017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effectLst/>
                <a:latin typeface="Times New Roman" panose="02020603050405020304" pitchFamily="18" charset="0"/>
                <a:ea typeface="Times New Roman" panose="02020603050405020304" pitchFamily="18" charset="0"/>
              </a:rPr>
              <a:t>Andrew</a:t>
            </a: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18</a:t>
            </a:fld>
            <a:endParaRPr lang="en-GB"/>
          </a:p>
        </p:txBody>
      </p:sp>
    </p:spTree>
    <p:extLst>
      <p:ext uri="{BB962C8B-B14F-4D97-AF65-F5344CB8AC3E}">
        <p14:creationId xmlns:p14="http://schemas.microsoft.com/office/powerpoint/2010/main" val="1350500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19</a:t>
            </a:fld>
            <a:endParaRPr lang="en-GB"/>
          </a:p>
        </p:txBody>
      </p:sp>
    </p:spTree>
    <p:extLst>
      <p:ext uri="{BB962C8B-B14F-4D97-AF65-F5344CB8AC3E}">
        <p14:creationId xmlns:p14="http://schemas.microsoft.com/office/powerpoint/2010/main" val="157044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1503300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latin typeface="Times New Roman"/>
              <a:ea typeface="Calibri"/>
              <a:cs typeface="Times New Roman"/>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20</a:t>
            </a:fld>
            <a:endParaRPr lang="en-GB"/>
          </a:p>
        </p:txBody>
      </p:sp>
    </p:spTree>
    <p:extLst>
      <p:ext uri="{BB962C8B-B14F-4D97-AF65-F5344CB8AC3E}">
        <p14:creationId xmlns:p14="http://schemas.microsoft.com/office/powerpoint/2010/main" val="2257346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21</a:t>
            </a:fld>
            <a:endParaRPr lang="en-GB"/>
          </a:p>
        </p:txBody>
      </p:sp>
    </p:spTree>
    <p:extLst>
      <p:ext uri="{BB962C8B-B14F-4D97-AF65-F5344CB8AC3E}">
        <p14:creationId xmlns:p14="http://schemas.microsoft.com/office/powerpoint/2010/main" val="3976638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E55CD-ABAB-752B-0B20-5D3B6B94E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1190D3-0E6D-E236-A6D3-DCA2832928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DECAA-0E3F-E896-52A8-6D3BD9825367}"/>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B274E396-799F-EF12-BE20-9556435EA43B}"/>
              </a:ext>
            </a:extLst>
          </p:cNvPr>
          <p:cNvSpPr>
            <a:spLocks noGrp="1"/>
          </p:cNvSpPr>
          <p:nvPr>
            <p:ph type="sldNum" sz="quarter" idx="5"/>
          </p:nvPr>
        </p:nvSpPr>
        <p:spPr/>
        <p:txBody>
          <a:bodyPr/>
          <a:lstStyle/>
          <a:p>
            <a:fld id="{DC81CCE8-8669-844C-8A1E-83EDDE9464AC}" type="slidenum">
              <a:rPr lang="en-GB" smtClean="0"/>
              <a:pPr/>
              <a:t>22</a:t>
            </a:fld>
            <a:endParaRPr lang="en-GB"/>
          </a:p>
        </p:txBody>
      </p:sp>
    </p:spTree>
    <p:extLst>
      <p:ext uri="{BB962C8B-B14F-4D97-AF65-F5344CB8AC3E}">
        <p14:creationId xmlns:p14="http://schemas.microsoft.com/office/powerpoint/2010/main" val="313004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23</a:t>
            </a:fld>
            <a:endParaRPr lang="en-GB"/>
          </a:p>
        </p:txBody>
      </p:sp>
    </p:spTree>
    <p:extLst>
      <p:ext uri="{BB962C8B-B14F-4D97-AF65-F5344CB8AC3E}">
        <p14:creationId xmlns:p14="http://schemas.microsoft.com/office/powerpoint/2010/main" val="2261272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24</a:t>
            </a:fld>
            <a:endParaRPr lang="en-GB"/>
          </a:p>
        </p:txBody>
      </p:sp>
    </p:spTree>
    <p:extLst>
      <p:ext uri="{BB962C8B-B14F-4D97-AF65-F5344CB8AC3E}">
        <p14:creationId xmlns:p14="http://schemas.microsoft.com/office/powerpoint/2010/main" val="2028414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25</a:t>
            </a:fld>
            <a:endParaRPr lang="en-GB"/>
          </a:p>
        </p:txBody>
      </p:sp>
    </p:spTree>
    <p:extLst>
      <p:ext uri="{BB962C8B-B14F-4D97-AF65-F5344CB8AC3E}">
        <p14:creationId xmlns:p14="http://schemas.microsoft.com/office/powerpoint/2010/main" val="2877149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26</a:t>
            </a:fld>
            <a:endParaRPr lang="en-GB"/>
          </a:p>
        </p:txBody>
      </p:sp>
    </p:spTree>
    <p:extLst>
      <p:ext uri="{BB962C8B-B14F-4D97-AF65-F5344CB8AC3E}">
        <p14:creationId xmlns:p14="http://schemas.microsoft.com/office/powerpoint/2010/main" val="1969137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27</a:t>
            </a:fld>
            <a:endParaRPr lang="en-GB"/>
          </a:p>
        </p:txBody>
      </p:sp>
    </p:spTree>
    <p:extLst>
      <p:ext uri="{BB962C8B-B14F-4D97-AF65-F5344CB8AC3E}">
        <p14:creationId xmlns:p14="http://schemas.microsoft.com/office/powerpoint/2010/main" val="690648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28</a:t>
            </a:fld>
            <a:endParaRPr lang="en-GB"/>
          </a:p>
        </p:txBody>
      </p:sp>
    </p:spTree>
    <p:extLst>
      <p:ext uri="{BB962C8B-B14F-4D97-AF65-F5344CB8AC3E}">
        <p14:creationId xmlns:p14="http://schemas.microsoft.com/office/powerpoint/2010/main" val="2103078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Nunito Sans"/>
              </a:rPr>
              <a:t>We had a brilliant inclusion day for volunteers in November, and the feedback highlighted that want to bring inclusion to the forefront of our minds when setting up our new teams. So we'll have a look at where inclusion might fit in our new team structures.</a:t>
            </a:r>
            <a:endParaRPr lang="en-US"/>
          </a:p>
          <a:p>
            <a:endParaRPr lang="en-GB"/>
          </a:p>
          <a:p>
            <a:r>
              <a:rPr lang="en-GB">
                <a:latin typeface="Nunito Sans"/>
              </a:rPr>
              <a:t>Some core principles are:</a:t>
            </a:r>
            <a:endParaRPr lang="en-GB"/>
          </a:p>
          <a:p>
            <a:pPr marL="285750" indent="-285750">
              <a:buFont typeface="Calibri"/>
              <a:buChar char="-"/>
            </a:pPr>
            <a:r>
              <a:rPr lang="en-GB">
                <a:latin typeface="Nunito Sans"/>
              </a:rPr>
              <a:t>It's embedded in Our Volunteering Culture. As part of our culture at Scouts we commit to Equity, Diversity and Inclusion in everything we do, making sure everybody has access to our activities and can thrive in Scouts. And as volunteers we want to promote a welcoming and inclusive environment where we treat everybody fairly and with respect, making sure our values are part of everything we say and do.</a:t>
            </a:r>
          </a:p>
          <a:p>
            <a:pPr marL="285750" indent="-285750">
              <a:buFont typeface="Calibri"/>
              <a:buChar char="-"/>
            </a:pPr>
            <a:r>
              <a:rPr lang="en-GB">
                <a:latin typeface="Nunito Sans"/>
              </a:rPr>
              <a:t>Inclusion should be on </a:t>
            </a:r>
            <a:r>
              <a:rPr lang="en-GB" i="1">
                <a:latin typeface="Nunito Sans"/>
              </a:rPr>
              <a:t>everyone's </a:t>
            </a:r>
            <a:r>
              <a:rPr lang="en-GB">
                <a:latin typeface="Nunito Sans"/>
              </a:rPr>
              <a:t>agenda.</a:t>
            </a:r>
            <a:r>
              <a:rPr lang="en-GB" baseline="0">
                <a:latin typeface="Nunito Sans"/>
              </a:rPr>
              <a:t> </a:t>
            </a:r>
            <a:r>
              <a:rPr lang="en-GB">
                <a:latin typeface="Nunito Sans"/>
              </a:rPr>
              <a:t>If it isn't specifically built in to what </a:t>
            </a:r>
            <a:r>
              <a:rPr lang="en-GB" u="sng">
                <a:latin typeface="Nunito Sans"/>
              </a:rPr>
              <a:t>everyone </a:t>
            </a:r>
            <a:r>
              <a:rPr lang="en-GB">
                <a:latin typeface="Nunito Sans"/>
              </a:rPr>
              <a:t>does in every team, it can be forgotten</a:t>
            </a:r>
            <a:r>
              <a:rPr lang="en-GB" baseline="0">
                <a:latin typeface="Nunito Sans"/>
              </a:rPr>
              <a:t> about.</a:t>
            </a:r>
            <a:r>
              <a:rPr lang="en-GB">
                <a:latin typeface="Nunito Sans"/>
              </a:rPr>
              <a:t> We want to make sure it’s built in, and not bolt on.</a:t>
            </a:r>
            <a:endParaRPr lang="en-GB"/>
          </a:p>
          <a:p>
            <a:pPr marL="285750" indent="-285750">
              <a:buFont typeface="Calibri"/>
              <a:buChar char="-"/>
            </a:pPr>
            <a:r>
              <a:rPr lang="en-GB">
                <a:latin typeface="Nunito Sans"/>
              </a:rPr>
              <a:t>And it's fundamental to everyone's role and team</a:t>
            </a:r>
            <a:endParaRPr lang="en-GB" baseline="0">
              <a:latin typeface="Nunito Sans"/>
            </a:endParaRPr>
          </a:p>
          <a:p>
            <a:pPr marL="285750" indent="-285750">
              <a:buFont typeface="Arial"/>
              <a:buChar char="•"/>
            </a:pPr>
            <a:endParaRPr lang="en-GB">
              <a:latin typeface="Nunito Sans"/>
            </a:endParaRPr>
          </a:p>
          <a:p>
            <a:pPr>
              <a:defRPr/>
            </a:pPr>
            <a:r>
              <a:rPr lang="en-US" sz="900">
                <a:latin typeface="Nunito Sans"/>
              </a:rPr>
              <a:t>We’re </a:t>
            </a:r>
            <a:r>
              <a:rPr lang="en-US">
                <a:latin typeface="Nunito Sans"/>
              </a:rPr>
              <a:t>currently working</a:t>
            </a:r>
            <a:r>
              <a:rPr lang="en-US" sz="900">
                <a:latin typeface="Nunito Sans"/>
              </a:rPr>
              <a:t> together to build on </a:t>
            </a:r>
            <a:r>
              <a:rPr lang="en-US">
                <a:latin typeface="Nunito Sans"/>
              </a:rPr>
              <a:t>the success</a:t>
            </a:r>
            <a:r>
              <a:rPr lang="en-US" sz="900">
                <a:latin typeface="Nunito Sans"/>
              </a:rPr>
              <a:t> and progress to date</a:t>
            </a:r>
            <a:r>
              <a:rPr lang="en-US">
                <a:latin typeface="Nunito Sans"/>
              </a:rPr>
              <a:t> to</a:t>
            </a:r>
            <a:r>
              <a:rPr lang="en-US" sz="900">
                <a:latin typeface="Nunito Sans"/>
              </a:rPr>
              <a:t> embed </a:t>
            </a:r>
            <a:r>
              <a:rPr lang="en-US">
                <a:latin typeface="Nunito Sans"/>
              </a:rPr>
              <a:t>EDI </a:t>
            </a:r>
            <a:r>
              <a:rPr lang="en-US" sz="900">
                <a:latin typeface="Nunito Sans"/>
              </a:rPr>
              <a:t>right across teams </a:t>
            </a:r>
            <a:r>
              <a:rPr lang="en-US">
                <a:latin typeface="Nunito Sans"/>
              </a:rPr>
              <a:t>and </a:t>
            </a:r>
            <a:r>
              <a:rPr lang="en-US" sz="900">
                <a:latin typeface="Nunito Sans"/>
              </a:rPr>
              <a:t>how we volunteer</a:t>
            </a:r>
            <a:r>
              <a:rPr lang="en-US">
                <a:latin typeface="Nunito Sans"/>
              </a:rPr>
              <a:t> together. As part of this, we're currently reviewing our team descriptions and making sure that we're explicit about how inclusion is embedded within our teams.</a:t>
            </a:r>
            <a:endParaRPr lang="en-US" sz="900">
              <a:latin typeface="Nunito Sans"/>
            </a:endParaRPr>
          </a:p>
        </p:txBody>
      </p:sp>
      <p:sp>
        <p:nvSpPr>
          <p:cNvPr id="4" name="Slide Number Placeholder 3"/>
          <p:cNvSpPr>
            <a:spLocks noGrp="1"/>
          </p:cNvSpPr>
          <p:nvPr>
            <p:ph type="sldNum" sz="quarter" idx="10"/>
          </p:nvPr>
        </p:nvSpPr>
        <p:spPr/>
        <p:txBody>
          <a:bodyPr/>
          <a:lstStyle/>
          <a:p>
            <a:fld id="{DC81CCE8-8669-844C-8A1E-83EDDE9464AC}" type="slidenum">
              <a:rPr lang="en-GB" smtClean="0"/>
              <a:pPr/>
              <a:t>29</a:t>
            </a:fld>
            <a:endParaRPr lang="en-GB"/>
          </a:p>
        </p:txBody>
      </p:sp>
    </p:spTree>
    <p:extLst>
      <p:ext uri="{BB962C8B-B14F-4D97-AF65-F5344CB8AC3E}">
        <p14:creationId xmlns:p14="http://schemas.microsoft.com/office/powerpoint/2010/main" val="198871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3</a:t>
            </a:fld>
            <a:endParaRPr lang="en-GB"/>
          </a:p>
        </p:txBody>
      </p:sp>
    </p:spTree>
    <p:extLst>
      <p:ext uri="{BB962C8B-B14F-4D97-AF65-F5344CB8AC3E}">
        <p14:creationId xmlns:p14="http://schemas.microsoft.com/office/powerpoint/2010/main" val="84479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endParaRPr lang="en-GB" sz="1800">
              <a:latin typeface="Times New Roman"/>
              <a:ea typeface="Calibri"/>
              <a:cs typeface="Times New Roman"/>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30</a:t>
            </a:fld>
            <a:endParaRPr lang="en-GB"/>
          </a:p>
        </p:txBody>
      </p:sp>
    </p:spTree>
    <p:extLst>
      <p:ext uri="{BB962C8B-B14F-4D97-AF65-F5344CB8AC3E}">
        <p14:creationId xmlns:p14="http://schemas.microsoft.com/office/powerpoint/2010/main" val="1528195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31</a:t>
            </a:fld>
            <a:endParaRPr lang="en-GB"/>
          </a:p>
        </p:txBody>
      </p:sp>
    </p:spTree>
    <p:extLst>
      <p:ext uri="{BB962C8B-B14F-4D97-AF65-F5344CB8AC3E}">
        <p14:creationId xmlns:p14="http://schemas.microsoft.com/office/powerpoint/2010/main" val="4191369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32</a:t>
            </a:fld>
            <a:endParaRPr lang="en-GB"/>
          </a:p>
        </p:txBody>
      </p:sp>
    </p:spTree>
    <p:extLst>
      <p:ext uri="{BB962C8B-B14F-4D97-AF65-F5344CB8AC3E}">
        <p14:creationId xmlns:p14="http://schemas.microsoft.com/office/powerpoint/2010/main" val="1689391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33</a:t>
            </a:fld>
            <a:endParaRPr lang="en-GB"/>
          </a:p>
        </p:txBody>
      </p:sp>
    </p:spTree>
    <p:extLst>
      <p:ext uri="{BB962C8B-B14F-4D97-AF65-F5344CB8AC3E}">
        <p14:creationId xmlns:p14="http://schemas.microsoft.com/office/powerpoint/2010/main" val="3388476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4</a:t>
            </a:fld>
            <a:endParaRPr lang="en-GB"/>
          </a:p>
        </p:txBody>
      </p:sp>
    </p:spTree>
    <p:extLst>
      <p:ext uri="{BB962C8B-B14F-4D97-AF65-F5344CB8AC3E}">
        <p14:creationId xmlns:p14="http://schemas.microsoft.com/office/powerpoint/2010/main" val="4034601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effectLst/>
                <a:latin typeface="Calibri" panose="020F0502020204030204" pitchFamily="34" charset="0"/>
                <a:ea typeface="Calibri" panose="020F0502020204030204" pitchFamily="34" charset="0"/>
                <a:cs typeface="Times New Roman" panose="02020603050405020304" pitchFamily="18" charset="0"/>
              </a:rPr>
              <a:t>Hamish</a:t>
            </a:r>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Nunito Sans" panose="00000500000000000000"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2208473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6</a:t>
            </a:fld>
            <a:endParaRPr lang="en-GB"/>
          </a:p>
        </p:txBody>
      </p:sp>
    </p:spTree>
    <p:extLst>
      <p:ext uri="{BB962C8B-B14F-4D97-AF65-F5344CB8AC3E}">
        <p14:creationId xmlns:p14="http://schemas.microsoft.com/office/powerpoint/2010/main" val="373400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7</a:t>
            </a:fld>
            <a:endParaRPr lang="en-GB"/>
          </a:p>
        </p:txBody>
      </p:sp>
    </p:spTree>
    <p:extLst>
      <p:ext uri="{BB962C8B-B14F-4D97-AF65-F5344CB8AC3E}">
        <p14:creationId xmlns:p14="http://schemas.microsoft.com/office/powerpoint/2010/main" val="1397434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8</a:t>
            </a:fld>
            <a:endParaRPr lang="en-GB"/>
          </a:p>
        </p:txBody>
      </p:sp>
    </p:spTree>
    <p:extLst>
      <p:ext uri="{BB962C8B-B14F-4D97-AF65-F5344CB8AC3E}">
        <p14:creationId xmlns:p14="http://schemas.microsoft.com/office/powerpoint/2010/main" val="3119081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9</a:t>
            </a:fld>
            <a:endParaRPr lang="en-GB"/>
          </a:p>
        </p:txBody>
      </p:sp>
    </p:spTree>
    <p:extLst>
      <p:ext uri="{BB962C8B-B14F-4D97-AF65-F5344CB8AC3E}">
        <p14:creationId xmlns:p14="http://schemas.microsoft.com/office/powerpoint/2010/main" val="3877730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3.jpeg"/><Relationship Id="rId4" Type="http://schemas.openxmlformats.org/officeDocument/2006/relationships/image" Target="../media/image22.jpeg"/></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23.jpeg"/><Relationship Id="rId4" Type="http://schemas.openxmlformats.org/officeDocument/2006/relationships/image" Target="../media/image22.jpeg"/></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12.jpg"/><Relationship Id="rId4" Type="http://schemas.openxmlformats.org/officeDocument/2006/relationships/image" Target="../media/image11.jpg"/></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23.jpeg"/><Relationship Id="rId4" Type="http://schemas.openxmlformats.org/officeDocument/2006/relationships/image" Target="../media/image22.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2.jpg"/><Relationship Id="rId4" Type="http://schemas.openxmlformats.org/officeDocument/2006/relationships/image" Target="../media/image11.jp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94F44C7-F913-747C-CC1F-29A512CF50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854556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k object 16">
            <a:extLst>
              <a:ext uri="{FF2B5EF4-FFF2-40B4-BE49-F238E27FC236}">
                <a16:creationId xmlns:a16="http://schemas.microsoft.com/office/drawing/2014/main" id="{ABC8B010-0BF7-170A-306A-AE0E8BBBAF30}"/>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985458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clipart&#10;&#10;Description automatically generated">
            <a:extLst>
              <a:ext uri="{FF2B5EF4-FFF2-40B4-BE49-F238E27FC236}">
                <a16:creationId xmlns:a16="http://schemas.microsoft.com/office/drawing/2014/main" id="{A8DD76FE-99CC-21D1-31B3-9BD8058CF4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6960889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F52E34B-502E-D3C3-6197-80AB05CA2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61CE8824-540D-DFBA-31D3-900593369C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4" name="Picture 3" descr="A picture containing text, clipart&#10;&#10;Description automatically generated">
            <a:extLst>
              <a:ext uri="{FF2B5EF4-FFF2-40B4-BE49-F238E27FC236}">
                <a16:creationId xmlns:a16="http://schemas.microsoft.com/office/drawing/2014/main" id="{527B2328-A2F8-BF70-040E-6FE14398A0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sp>
        <p:nvSpPr>
          <p:cNvPr id="4" name="bk object 16">
            <a:extLst>
              <a:ext uri="{FF2B5EF4-FFF2-40B4-BE49-F238E27FC236}">
                <a16:creationId xmlns:a16="http://schemas.microsoft.com/office/drawing/2014/main" id="{7C4633AF-C8C5-975A-1DC2-0BF423A76DF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050095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 name="bk object 16">
            <a:extLst>
              <a:ext uri="{FF2B5EF4-FFF2-40B4-BE49-F238E27FC236}">
                <a16:creationId xmlns:a16="http://schemas.microsoft.com/office/drawing/2014/main" id="{07D06058-67AE-0C33-827D-D4CEB61ABED4}"/>
              </a:ext>
            </a:extLst>
          </p:cNvPr>
          <p:cNvSpPr/>
          <p:nvPr userDrawn="1"/>
        </p:nvSpPr>
        <p:spPr>
          <a:xfrm>
            <a:off x="10084689" y="360617"/>
            <a:ext cx="1745932" cy="492061"/>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47629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 name="bk object 16">
            <a:extLst>
              <a:ext uri="{FF2B5EF4-FFF2-40B4-BE49-F238E27FC236}">
                <a16:creationId xmlns:a16="http://schemas.microsoft.com/office/drawing/2014/main" id="{6DF035AD-312B-6056-E925-E62F9BE2678E}"/>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528733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10857417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37085388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1/19/2024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5" name="bk object 16">
            <a:extLst>
              <a:ext uri="{FF2B5EF4-FFF2-40B4-BE49-F238E27FC236}">
                <a16:creationId xmlns:a16="http://schemas.microsoft.com/office/drawing/2014/main" id="{9973E9CF-844F-FFF6-A27C-71FF428B66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9446619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1/19/2024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extLst>
      <p:ext uri="{BB962C8B-B14F-4D97-AF65-F5344CB8AC3E}">
        <p14:creationId xmlns:p14="http://schemas.microsoft.com/office/powerpoint/2010/main" val="29446619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0B93-D5A9-C64C-B9E3-99F0DE57CF2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25826E-1172-9040-B965-877B3DAB4D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9FCB17-8BA5-D243-ABFF-5AD120C4A2C3}"/>
              </a:ext>
            </a:extLst>
          </p:cNvPr>
          <p:cNvSpPr>
            <a:spLocks noGrp="1"/>
          </p:cNvSpPr>
          <p:nvPr>
            <p:ph type="dt" sz="half" idx="10"/>
          </p:nvPr>
        </p:nvSpPr>
        <p:spPr/>
        <p:txBody>
          <a:bodyPr/>
          <a:lstStyle/>
          <a:p>
            <a:fld id="{A45B43EB-0F14-8440-952E-EC24169DF45A}"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DB9A1EF-0CBD-5246-A34E-CF7D2486DA0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3EC30AC-82E2-F74F-872A-AA11E96816F0}"/>
              </a:ext>
            </a:extLst>
          </p:cNvPr>
          <p:cNvSpPr>
            <a:spLocks noGrp="1"/>
          </p:cNvSpPr>
          <p:nvPr>
            <p:ph type="sldNum" sz="quarter" idx="12"/>
          </p:nvPr>
        </p:nvSpPr>
        <p:spPr/>
        <p:txBody>
          <a:bodyPr/>
          <a:lstStyle/>
          <a:p>
            <a:fld id="{B41D449C-94DD-4940-9A2C-8439EE4FA5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8339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78869" y="1586678"/>
            <a:ext cx="4834262" cy="3530562"/>
          </a:xfrm>
          <a:prstGeom prst="rect">
            <a:avLst/>
          </a:prstGeom>
        </p:spPr>
      </p:pic>
    </p:spTree>
    <p:extLst>
      <p:ext uri="{BB962C8B-B14F-4D97-AF65-F5344CB8AC3E}">
        <p14:creationId xmlns:p14="http://schemas.microsoft.com/office/powerpoint/2010/main" val="3228092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16148124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8869" y="1586678"/>
            <a:ext cx="4834262" cy="3530562"/>
          </a:xfrm>
          <a:prstGeom prst="rect">
            <a:avLst/>
          </a:prstGeom>
        </p:spPr>
      </p:pic>
    </p:spTree>
    <p:extLst>
      <p:ext uri="{BB962C8B-B14F-4D97-AF65-F5344CB8AC3E}">
        <p14:creationId xmlns:p14="http://schemas.microsoft.com/office/powerpoint/2010/main" val="41032270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a:solidFill>
                  <a:srgbClr val="FFFFFF"/>
                </a:solidFill>
                <a:latin typeface="Nunito Sans Black" pitchFamily="2" charset="77"/>
                <a:ea typeface="Nunito Sans Black" charset="0"/>
                <a:cs typeface="Nunito Sans Black" charset="0"/>
              </a:rPr>
              <a:t>Thank</a:t>
            </a:r>
            <a:r>
              <a:rPr sz="4050" b="0" i="0" spc="-30">
                <a:solidFill>
                  <a:srgbClr val="FFFFFF"/>
                </a:solidFill>
                <a:latin typeface="Nunito Sans Black" pitchFamily="2" charset="77"/>
                <a:ea typeface="Nunito Sans Black" charset="0"/>
                <a:cs typeface="Nunito Sans Black" charset="0"/>
              </a:rPr>
              <a:t> </a:t>
            </a:r>
            <a:r>
              <a:rPr sz="4050" b="0" i="0" spc="-98">
                <a:solidFill>
                  <a:srgbClr val="FFFFFF"/>
                </a:solidFill>
                <a:latin typeface="Nunito Sans Black" pitchFamily="2" charset="77"/>
                <a:ea typeface="Nunito Sans Black" charset="0"/>
                <a:cs typeface="Nunito Sans Black" charset="0"/>
              </a:rPr>
              <a:t>you</a:t>
            </a:r>
            <a:endParaRPr sz="4050" b="0" i="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20965123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6585483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6618052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36524597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13107015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28924511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37889494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1130511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08944441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4986860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15474251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835051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153758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37954800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3091172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40703776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27389437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952675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4695456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33353001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5574747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1_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31550369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38308975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60057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5082715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1639765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9340761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25596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99936451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233110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27235178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5299102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6880122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8066873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7851013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0073639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42712912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598630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8777870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1731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9152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3860111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66398635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59852046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89902264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30526585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346300168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547644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267605084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2_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271949727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3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195337708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1_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167465471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1_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391097901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_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216202890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1_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CEBBA40D-165A-F453-E1BC-D4EDCF3CED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46297066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1_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7A855269-D313-02F4-7003-BE0FEEBB16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281616651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1_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476C3509-7F27-A7F0-D739-F879172AD4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290178531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_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4" name="Picture 3">
            <a:extLst>
              <a:ext uri="{FF2B5EF4-FFF2-40B4-BE49-F238E27FC236}">
                <a16:creationId xmlns:a16="http://schemas.microsoft.com/office/drawing/2014/main" id="{C5F5C8A3-3A20-3401-A16B-085737EC74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244735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1_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523797C0-1387-9B6A-7C39-2B3817DED7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3630237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1_•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E8320A8B-59E3-9BDC-7207-6A5CBCAD31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59108773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1_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6C3376C-7F39-9E3C-537E-94440A84F3A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49186975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1_•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C965A4B-3F85-87C5-1E6C-1D52BB4FF7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79338097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1_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8BE37AC-C825-4D9C-3997-D8556861784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5686334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1_•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02C14BD-3BF1-6332-98B6-7777AFE073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25461071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2_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7" name="bk object 16">
            <a:extLst>
              <a:ext uri="{FF2B5EF4-FFF2-40B4-BE49-F238E27FC236}">
                <a16:creationId xmlns:a16="http://schemas.microsoft.com/office/drawing/2014/main" id="{AECD105E-E1DF-AE42-8BAA-43F6238D6D1B}"/>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20035991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1_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EE25AA22-4B98-8D58-1CE6-102FDA54BE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56124167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1_•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366A0585-ECB7-2EE6-B897-9BA7B4594C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78889410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D0F6DC4-8842-DDBC-B47A-E4BD47C73EE7}"/>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58880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1_•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72D7B39-28DB-85E1-631E-2FC50D0FD13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3864289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picture containing text, clipart&#10;&#10;Description automatically generated">
            <a:extLst>
              <a:ext uri="{FF2B5EF4-FFF2-40B4-BE49-F238E27FC236}">
                <a16:creationId xmlns:a16="http://schemas.microsoft.com/office/drawing/2014/main" id="{A96A7085-8B91-4D6E-93A4-7F3CA2250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84247478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1_•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3C799A6F-9378-58EF-8FF1-760E84411D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19851069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1_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B66ECA4D-4FAB-79C4-E991-0E8042CCC5AF}"/>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02242957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1_•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DACEF503-FE3D-930F-20D4-F29FB1FD76B2}"/>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04099646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_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2653B8A1-77B4-7E61-5525-FEA25121714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340402587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1_•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FCE6BB38-89E3-C779-B588-C4F68F22D7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389553708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68810608-6CBA-A1D5-68F0-D57726D2BAC6}"/>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12999160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26379A07-702F-6296-4124-FA1EC54A2A9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83667711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clipart&#10;&#10;Description automatically generated">
            <a:extLst>
              <a:ext uri="{FF2B5EF4-FFF2-40B4-BE49-F238E27FC236}">
                <a16:creationId xmlns:a16="http://schemas.microsoft.com/office/drawing/2014/main" id="{19AE63CF-F8E0-B62A-A454-5CD970D672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736763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D76E21B-7A12-E8FC-ACD0-4224675D19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9656092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46F6B83-9636-E9CC-E17D-2F4B8BA9D5D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99561372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94F44C7-F913-747C-CC1F-29A512CF50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89948027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1_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k object 16">
            <a:extLst>
              <a:ext uri="{FF2B5EF4-FFF2-40B4-BE49-F238E27FC236}">
                <a16:creationId xmlns:a16="http://schemas.microsoft.com/office/drawing/2014/main" id="{ABC8B010-0BF7-170A-306A-AE0E8BBBAF30}"/>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50852731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1_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clipart&#10;&#10;Description automatically generated">
            <a:extLst>
              <a:ext uri="{FF2B5EF4-FFF2-40B4-BE49-F238E27FC236}">
                <a16:creationId xmlns:a16="http://schemas.microsoft.com/office/drawing/2014/main" id="{A8DD76FE-99CC-21D1-31B3-9BD8058CF4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53341005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F52E34B-502E-D3C3-6197-80AB05CA21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319617042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1_•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61CE8824-540D-DFBA-31D3-900593369C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426766551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1_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4" name="Picture 3" descr="A picture containing text, clipart&#10;&#10;Description automatically generated">
            <a:extLst>
              <a:ext uri="{FF2B5EF4-FFF2-40B4-BE49-F238E27FC236}">
                <a16:creationId xmlns:a16="http://schemas.microsoft.com/office/drawing/2014/main" id="{527B2328-A2F8-BF70-040E-6FE14398A0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40538854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1_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sp>
        <p:nvSpPr>
          <p:cNvPr id="4" name="bk object 16">
            <a:extLst>
              <a:ext uri="{FF2B5EF4-FFF2-40B4-BE49-F238E27FC236}">
                <a16:creationId xmlns:a16="http://schemas.microsoft.com/office/drawing/2014/main" id="{7C4633AF-C8C5-975A-1DC2-0BF423A76DF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7336313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1_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 name="bk object 16">
            <a:extLst>
              <a:ext uri="{FF2B5EF4-FFF2-40B4-BE49-F238E27FC236}">
                <a16:creationId xmlns:a16="http://schemas.microsoft.com/office/drawing/2014/main" id="{07D06058-67AE-0C33-827D-D4CEB61ABED4}"/>
              </a:ext>
            </a:extLst>
          </p:cNvPr>
          <p:cNvSpPr/>
          <p:nvPr userDrawn="1"/>
        </p:nvSpPr>
        <p:spPr>
          <a:xfrm>
            <a:off x="10084689" y="360617"/>
            <a:ext cx="1745932" cy="492061"/>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05823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1_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 name="bk object 16">
            <a:extLst>
              <a:ext uri="{FF2B5EF4-FFF2-40B4-BE49-F238E27FC236}">
                <a16:creationId xmlns:a16="http://schemas.microsoft.com/office/drawing/2014/main" id="{6DF035AD-312B-6056-E925-E62F9BE2678E}"/>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05494034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1_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9433893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409264535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167855453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1/19/2024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extLst>
      <p:ext uri="{BB962C8B-B14F-4D97-AF65-F5344CB8AC3E}">
        <p14:creationId xmlns:p14="http://schemas.microsoft.com/office/powerpoint/2010/main" val="366622913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obj">
  <p:cSld name="1_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1/19/2024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5" name="bk object 16">
            <a:extLst>
              <a:ext uri="{FF2B5EF4-FFF2-40B4-BE49-F238E27FC236}">
                <a16:creationId xmlns:a16="http://schemas.microsoft.com/office/drawing/2014/main" id="{9973E9CF-844F-FFF6-A27C-71FF428B66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738092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8869" y="1586678"/>
            <a:ext cx="4834262" cy="353056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a:solidFill>
                  <a:srgbClr val="FFFFFF"/>
                </a:solidFill>
                <a:latin typeface="Nunito Sans Black" pitchFamily="2" charset="77"/>
                <a:ea typeface="Nunito Sans Black" charset="0"/>
                <a:cs typeface="Nunito Sans Black" charset="0"/>
              </a:rPr>
              <a:t>Thank</a:t>
            </a:r>
            <a:r>
              <a:rPr sz="4050" b="0" i="0" spc="-30">
                <a:solidFill>
                  <a:srgbClr val="FFFFFF"/>
                </a:solidFill>
                <a:latin typeface="Nunito Sans Black" pitchFamily="2" charset="77"/>
                <a:ea typeface="Nunito Sans Black" charset="0"/>
                <a:cs typeface="Nunito Sans Black" charset="0"/>
              </a:rPr>
              <a:t> </a:t>
            </a:r>
            <a:r>
              <a:rPr sz="4050" b="0" i="0" spc="-98">
                <a:solidFill>
                  <a:srgbClr val="FFFFFF"/>
                </a:solidFill>
                <a:latin typeface="Nunito Sans Black" pitchFamily="2" charset="77"/>
                <a:ea typeface="Nunito Sans Black" charset="0"/>
                <a:cs typeface="Nunito Sans Black" charset="0"/>
              </a:rPr>
              <a:t>you</a:t>
            </a:r>
            <a:endParaRPr sz="4050" b="0" i="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CEBBA40D-165A-F453-E1BC-D4EDCF3CED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7A855269-D313-02F4-7003-BE0FEEBB16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476C3509-7F27-A7F0-D739-F879172AD4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4" name="Picture 3">
            <a:extLst>
              <a:ext uri="{FF2B5EF4-FFF2-40B4-BE49-F238E27FC236}">
                <a16:creationId xmlns:a16="http://schemas.microsoft.com/office/drawing/2014/main" id="{C5F5C8A3-3A20-3401-A16B-085737EC74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523797C0-1387-9B6A-7C39-2B3817DED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E8320A8B-59E3-9BDC-7207-6A5CBCAD3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6C3376C-7F39-9E3C-537E-94440A84F3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C965A4B-3F85-87C5-1E6C-1D52BB4FF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8BE37AC-C825-4D9C-3997-D85568617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02C14BD-3BF1-6332-98B6-7777AFE073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7" name="bk object 16">
            <a:extLst>
              <a:ext uri="{FF2B5EF4-FFF2-40B4-BE49-F238E27FC236}">
                <a16:creationId xmlns:a16="http://schemas.microsoft.com/office/drawing/2014/main" id="{AECD105E-E1DF-AE42-8BAA-43F6238D6D1B}"/>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0969472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EE25AA22-4B98-8D58-1CE6-102FDA54BE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942904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366A0585-ECB7-2EE6-B897-9BA7B4594C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781859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D0F6DC4-8842-DDBC-B47A-E4BD47C73EE7}"/>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07633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72D7B39-28DB-85E1-631E-2FC50D0FD13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5450871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picture containing text, clipart&#10;&#10;Description automatically generated">
            <a:extLst>
              <a:ext uri="{FF2B5EF4-FFF2-40B4-BE49-F238E27FC236}">
                <a16:creationId xmlns:a16="http://schemas.microsoft.com/office/drawing/2014/main" id="{A96A7085-8B91-4D6E-93A4-7F3CA22508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3C799A6F-9378-58EF-8FF1-760E84411D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B66ECA4D-4FAB-79C4-E991-0E8042CCC5AF}"/>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304020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DACEF503-FE3D-930F-20D4-F29FB1FD76B2}"/>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051003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2653B8A1-77B4-7E61-5525-FEA2512171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FCE6BB38-89E3-C779-B588-C4F68F22D7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68810608-6CBA-A1D5-68F0-D57726D2BAC6}"/>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9416803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26379A07-702F-6296-4124-FA1EC54A2A9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227794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clipart&#10;&#10;Description automatically generated">
            <a:extLst>
              <a:ext uri="{FF2B5EF4-FFF2-40B4-BE49-F238E27FC236}">
                <a16:creationId xmlns:a16="http://schemas.microsoft.com/office/drawing/2014/main" id="{19AE63CF-F8E0-B62A-A454-5CD970D672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D76E21B-7A12-E8FC-ACD0-4224675D19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46F6B83-9636-E9CC-E17D-2F4B8BA9D5D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707838277"/>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64.xml"/><Relationship Id="rId21" Type="http://schemas.openxmlformats.org/officeDocument/2006/relationships/slideLayout" Target="../slideLayouts/slideLayout159.xml"/><Relationship Id="rId42" Type="http://schemas.openxmlformats.org/officeDocument/2006/relationships/slideLayout" Target="../slideLayouts/slideLayout180.xml"/><Relationship Id="rId47" Type="http://schemas.openxmlformats.org/officeDocument/2006/relationships/slideLayout" Target="../slideLayouts/slideLayout185.xml"/><Relationship Id="rId63" Type="http://schemas.openxmlformats.org/officeDocument/2006/relationships/slideLayout" Target="../slideLayouts/slideLayout201.xml"/><Relationship Id="rId68" Type="http://schemas.openxmlformats.org/officeDocument/2006/relationships/slideLayout" Target="../slideLayouts/slideLayout206.xml"/><Relationship Id="rId84" Type="http://schemas.openxmlformats.org/officeDocument/2006/relationships/slideLayout" Target="../slideLayouts/slideLayout222.xml"/><Relationship Id="rId89" Type="http://schemas.openxmlformats.org/officeDocument/2006/relationships/slideLayout" Target="../slideLayouts/slideLayout227.xml"/><Relationship Id="rId16" Type="http://schemas.openxmlformats.org/officeDocument/2006/relationships/slideLayout" Target="../slideLayouts/slideLayout154.xml"/><Relationship Id="rId11" Type="http://schemas.openxmlformats.org/officeDocument/2006/relationships/slideLayout" Target="../slideLayouts/slideLayout149.xml"/><Relationship Id="rId32" Type="http://schemas.openxmlformats.org/officeDocument/2006/relationships/slideLayout" Target="../slideLayouts/slideLayout170.xml"/><Relationship Id="rId37" Type="http://schemas.openxmlformats.org/officeDocument/2006/relationships/slideLayout" Target="../slideLayouts/slideLayout175.xml"/><Relationship Id="rId53" Type="http://schemas.openxmlformats.org/officeDocument/2006/relationships/slideLayout" Target="../slideLayouts/slideLayout191.xml"/><Relationship Id="rId58" Type="http://schemas.openxmlformats.org/officeDocument/2006/relationships/slideLayout" Target="../slideLayouts/slideLayout196.xml"/><Relationship Id="rId74" Type="http://schemas.openxmlformats.org/officeDocument/2006/relationships/slideLayout" Target="../slideLayouts/slideLayout212.xml"/><Relationship Id="rId79" Type="http://schemas.openxmlformats.org/officeDocument/2006/relationships/slideLayout" Target="../slideLayouts/slideLayout217.xml"/><Relationship Id="rId5" Type="http://schemas.openxmlformats.org/officeDocument/2006/relationships/slideLayout" Target="../slideLayouts/slideLayout143.xml"/><Relationship Id="rId90" Type="http://schemas.openxmlformats.org/officeDocument/2006/relationships/slideLayout" Target="../slideLayouts/slideLayout228.xml"/><Relationship Id="rId95" Type="http://schemas.openxmlformats.org/officeDocument/2006/relationships/slideLayout" Target="../slideLayouts/slideLayout233.xml"/><Relationship Id="rId22" Type="http://schemas.openxmlformats.org/officeDocument/2006/relationships/slideLayout" Target="../slideLayouts/slideLayout160.xml"/><Relationship Id="rId27" Type="http://schemas.openxmlformats.org/officeDocument/2006/relationships/slideLayout" Target="../slideLayouts/slideLayout165.xml"/><Relationship Id="rId43" Type="http://schemas.openxmlformats.org/officeDocument/2006/relationships/slideLayout" Target="../slideLayouts/slideLayout181.xml"/><Relationship Id="rId48" Type="http://schemas.openxmlformats.org/officeDocument/2006/relationships/slideLayout" Target="../slideLayouts/slideLayout186.xml"/><Relationship Id="rId64" Type="http://schemas.openxmlformats.org/officeDocument/2006/relationships/slideLayout" Target="../slideLayouts/slideLayout202.xml"/><Relationship Id="rId69" Type="http://schemas.openxmlformats.org/officeDocument/2006/relationships/slideLayout" Target="../slideLayouts/slideLayout207.xml"/><Relationship Id="rId80" Type="http://schemas.openxmlformats.org/officeDocument/2006/relationships/slideLayout" Target="../slideLayouts/slideLayout218.xml"/><Relationship Id="rId85" Type="http://schemas.openxmlformats.org/officeDocument/2006/relationships/slideLayout" Target="../slideLayouts/slideLayout223.xml"/><Relationship Id="rId3" Type="http://schemas.openxmlformats.org/officeDocument/2006/relationships/slideLayout" Target="../slideLayouts/slideLayout141.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33" Type="http://schemas.openxmlformats.org/officeDocument/2006/relationships/slideLayout" Target="../slideLayouts/slideLayout171.xml"/><Relationship Id="rId38" Type="http://schemas.openxmlformats.org/officeDocument/2006/relationships/slideLayout" Target="../slideLayouts/slideLayout176.xml"/><Relationship Id="rId46" Type="http://schemas.openxmlformats.org/officeDocument/2006/relationships/slideLayout" Target="../slideLayouts/slideLayout184.xml"/><Relationship Id="rId59" Type="http://schemas.openxmlformats.org/officeDocument/2006/relationships/slideLayout" Target="../slideLayouts/slideLayout197.xml"/><Relationship Id="rId67" Type="http://schemas.openxmlformats.org/officeDocument/2006/relationships/slideLayout" Target="../slideLayouts/slideLayout205.xml"/><Relationship Id="rId20" Type="http://schemas.openxmlformats.org/officeDocument/2006/relationships/slideLayout" Target="../slideLayouts/slideLayout158.xml"/><Relationship Id="rId41" Type="http://schemas.openxmlformats.org/officeDocument/2006/relationships/slideLayout" Target="../slideLayouts/slideLayout179.xml"/><Relationship Id="rId54" Type="http://schemas.openxmlformats.org/officeDocument/2006/relationships/slideLayout" Target="../slideLayouts/slideLayout192.xml"/><Relationship Id="rId62" Type="http://schemas.openxmlformats.org/officeDocument/2006/relationships/slideLayout" Target="../slideLayouts/slideLayout200.xml"/><Relationship Id="rId70" Type="http://schemas.openxmlformats.org/officeDocument/2006/relationships/slideLayout" Target="../slideLayouts/slideLayout208.xml"/><Relationship Id="rId75" Type="http://schemas.openxmlformats.org/officeDocument/2006/relationships/slideLayout" Target="../slideLayouts/slideLayout213.xml"/><Relationship Id="rId83" Type="http://schemas.openxmlformats.org/officeDocument/2006/relationships/slideLayout" Target="../slideLayouts/slideLayout221.xml"/><Relationship Id="rId88" Type="http://schemas.openxmlformats.org/officeDocument/2006/relationships/slideLayout" Target="../slideLayouts/slideLayout226.xml"/><Relationship Id="rId91" Type="http://schemas.openxmlformats.org/officeDocument/2006/relationships/slideLayout" Target="../slideLayouts/slideLayout229.xml"/><Relationship Id="rId96" Type="http://schemas.openxmlformats.org/officeDocument/2006/relationships/slideLayout" Target="../slideLayouts/slideLayout234.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slideLayout" Target="../slideLayouts/slideLayout166.xml"/><Relationship Id="rId36" Type="http://schemas.openxmlformats.org/officeDocument/2006/relationships/slideLayout" Target="../slideLayouts/slideLayout174.xml"/><Relationship Id="rId49" Type="http://schemas.openxmlformats.org/officeDocument/2006/relationships/slideLayout" Target="../slideLayouts/slideLayout187.xml"/><Relationship Id="rId57" Type="http://schemas.openxmlformats.org/officeDocument/2006/relationships/slideLayout" Target="../slideLayouts/slideLayout195.xml"/><Relationship Id="rId10" Type="http://schemas.openxmlformats.org/officeDocument/2006/relationships/slideLayout" Target="../slideLayouts/slideLayout148.xml"/><Relationship Id="rId31" Type="http://schemas.openxmlformats.org/officeDocument/2006/relationships/slideLayout" Target="../slideLayouts/slideLayout169.xml"/><Relationship Id="rId44" Type="http://schemas.openxmlformats.org/officeDocument/2006/relationships/slideLayout" Target="../slideLayouts/slideLayout182.xml"/><Relationship Id="rId52" Type="http://schemas.openxmlformats.org/officeDocument/2006/relationships/slideLayout" Target="../slideLayouts/slideLayout190.xml"/><Relationship Id="rId60" Type="http://schemas.openxmlformats.org/officeDocument/2006/relationships/slideLayout" Target="../slideLayouts/slideLayout198.xml"/><Relationship Id="rId65" Type="http://schemas.openxmlformats.org/officeDocument/2006/relationships/slideLayout" Target="../slideLayouts/slideLayout203.xml"/><Relationship Id="rId73" Type="http://schemas.openxmlformats.org/officeDocument/2006/relationships/slideLayout" Target="../slideLayouts/slideLayout211.xml"/><Relationship Id="rId78" Type="http://schemas.openxmlformats.org/officeDocument/2006/relationships/slideLayout" Target="../slideLayouts/slideLayout216.xml"/><Relationship Id="rId81" Type="http://schemas.openxmlformats.org/officeDocument/2006/relationships/slideLayout" Target="../slideLayouts/slideLayout219.xml"/><Relationship Id="rId86" Type="http://schemas.openxmlformats.org/officeDocument/2006/relationships/slideLayout" Target="../slideLayouts/slideLayout224.xml"/><Relationship Id="rId94" Type="http://schemas.openxmlformats.org/officeDocument/2006/relationships/slideLayout" Target="../slideLayouts/slideLayout232.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39" Type="http://schemas.openxmlformats.org/officeDocument/2006/relationships/slideLayout" Target="../slideLayouts/slideLayout177.xml"/><Relationship Id="rId34" Type="http://schemas.openxmlformats.org/officeDocument/2006/relationships/slideLayout" Target="../slideLayouts/slideLayout172.xml"/><Relationship Id="rId50" Type="http://schemas.openxmlformats.org/officeDocument/2006/relationships/slideLayout" Target="../slideLayouts/slideLayout188.xml"/><Relationship Id="rId55" Type="http://schemas.openxmlformats.org/officeDocument/2006/relationships/slideLayout" Target="../slideLayouts/slideLayout193.xml"/><Relationship Id="rId76" Type="http://schemas.openxmlformats.org/officeDocument/2006/relationships/slideLayout" Target="../slideLayouts/slideLayout214.xml"/><Relationship Id="rId97" Type="http://schemas.openxmlformats.org/officeDocument/2006/relationships/slideLayout" Target="../slideLayouts/slideLayout235.xml"/><Relationship Id="rId7" Type="http://schemas.openxmlformats.org/officeDocument/2006/relationships/slideLayout" Target="../slideLayouts/slideLayout145.xml"/><Relationship Id="rId71" Type="http://schemas.openxmlformats.org/officeDocument/2006/relationships/slideLayout" Target="../slideLayouts/slideLayout209.xml"/><Relationship Id="rId92" Type="http://schemas.openxmlformats.org/officeDocument/2006/relationships/slideLayout" Target="../slideLayouts/slideLayout230.xml"/><Relationship Id="rId2" Type="http://schemas.openxmlformats.org/officeDocument/2006/relationships/slideLayout" Target="../slideLayouts/slideLayout140.xml"/><Relationship Id="rId29" Type="http://schemas.openxmlformats.org/officeDocument/2006/relationships/slideLayout" Target="../slideLayouts/slideLayout167.xml"/><Relationship Id="rId24" Type="http://schemas.openxmlformats.org/officeDocument/2006/relationships/slideLayout" Target="../slideLayouts/slideLayout162.xml"/><Relationship Id="rId40" Type="http://schemas.openxmlformats.org/officeDocument/2006/relationships/slideLayout" Target="../slideLayouts/slideLayout178.xml"/><Relationship Id="rId45" Type="http://schemas.openxmlformats.org/officeDocument/2006/relationships/slideLayout" Target="../slideLayouts/slideLayout183.xml"/><Relationship Id="rId66" Type="http://schemas.openxmlformats.org/officeDocument/2006/relationships/slideLayout" Target="../slideLayouts/slideLayout204.xml"/><Relationship Id="rId87" Type="http://schemas.openxmlformats.org/officeDocument/2006/relationships/slideLayout" Target="../slideLayouts/slideLayout225.xml"/><Relationship Id="rId61" Type="http://schemas.openxmlformats.org/officeDocument/2006/relationships/slideLayout" Target="../slideLayouts/slideLayout199.xml"/><Relationship Id="rId82" Type="http://schemas.openxmlformats.org/officeDocument/2006/relationships/slideLayout" Target="../slideLayouts/slideLayout220.xml"/><Relationship Id="rId19" Type="http://schemas.openxmlformats.org/officeDocument/2006/relationships/slideLayout" Target="../slideLayouts/slideLayout157.xml"/><Relationship Id="rId14" Type="http://schemas.openxmlformats.org/officeDocument/2006/relationships/slideLayout" Target="../slideLayouts/slideLayout152.xml"/><Relationship Id="rId30" Type="http://schemas.openxmlformats.org/officeDocument/2006/relationships/slideLayout" Target="../slideLayouts/slideLayout168.xml"/><Relationship Id="rId35" Type="http://schemas.openxmlformats.org/officeDocument/2006/relationships/slideLayout" Target="../slideLayouts/slideLayout173.xml"/><Relationship Id="rId56" Type="http://schemas.openxmlformats.org/officeDocument/2006/relationships/slideLayout" Target="../slideLayouts/slideLayout194.xml"/><Relationship Id="rId77" Type="http://schemas.openxmlformats.org/officeDocument/2006/relationships/slideLayout" Target="../slideLayouts/slideLayout215.xml"/><Relationship Id="rId8" Type="http://schemas.openxmlformats.org/officeDocument/2006/relationships/slideLayout" Target="../slideLayouts/slideLayout146.xml"/><Relationship Id="rId51" Type="http://schemas.openxmlformats.org/officeDocument/2006/relationships/slideLayout" Target="../slideLayouts/slideLayout189.xml"/><Relationship Id="rId72" Type="http://schemas.openxmlformats.org/officeDocument/2006/relationships/slideLayout" Target="../slideLayouts/slideLayout210.xml"/><Relationship Id="rId93" Type="http://schemas.openxmlformats.org/officeDocument/2006/relationships/slideLayout" Target="../slideLayouts/slideLayout231.xml"/><Relationship Id="rId9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a:t>18/02/2018</a:t>
            </a:r>
            <a:endParaRPr lang="mr-IN"/>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59" r:id="rId3"/>
    <p:sldLayoutId id="2147483706" r:id="rId4"/>
    <p:sldLayoutId id="2147483891" r:id="rId5"/>
    <p:sldLayoutId id="2147483691" r:id="rId6"/>
    <p:sldLayoutId id="2147483894" r:id="rId7"/>
    <p:sldLayoutId id="2147483895" r:id="rId8"/>
    <p:sldLayoutId id="2147483896" r:id="rId9"/>
    <p:sldLayoutId id="2147483897" r:id="rId10"/>
    <p:sldLayoutId id="2147484037"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22" r:id="rId35"/>
    <p:sldLayoutId id="2147483923" r:id="rId36"/>
    <p:sldLayoutId id="2147483924" r:id="rId37"/>
    <p:sldLayoutId id="2147483925" r:id="rId38"/>
    <p:sldLayoutId id="2147483926" r:id="rId39"/>
    <p:sldLayoutId id="2147483927" r:id="rId40"/>
    <p:sldLayoutId id="2147483928" r:id="rId41"/>
    <p:sldLayoutId id="2147483929" r:id="rId42"/>
    <p:sldLayoutId id="2147483930" r:id="rId43"/>
    <p:sldLayoutId id="2147483931" r:id="rId44"/>
    <p:sldLayoutId id="2147483932" r:id="rId45"/>
    <p:sldLayoutId id="2147483933" r:id="rId46"/>
    <p:sldLayoutId id="2147483934" r:id="rId47"/>
    <p:sldLayoutId id="2147483935" r:id="rId48"/>
    <p:sldLayoutId id="2147483936" r:id="rId49"/>
    <p:sldLayoutId id="2147483937" r:id="rId50"/>
    <p:sldLayoutId id="2147483938" r:id="rId51"/>
    <p:sldLayoutId id="2147483939" r:id="rId52"/>
    <p:sldLayoutId id="2147483864" r:id="rId53"/>
    <p:sldLayoutId id="2147483865" r:id="rId54"/>
    <p:sldLayoutId id="2147483866" r:id="rId55"/>
    <p:sldLayoutId id="2147483860" r:id="rId56"/>
    <p:sldLayoutId id="2147483867" r:id="rId57"/>
    <p:sldLayoutId id="2147483868" r:id="rId58"/>
    <p:sldLayoutId id="2147484024" r:id="rId59"/>
    <p:sldLayoutId id="2147484025" r:id="rId60"/>
    <p:sldLayoutId id="2147484026" r:id="rId61"/>
    <p:sldLayoutId id="2147484027" r:id="rId62"/>
    <p:sldLayoutId id="2147483869" r:id="rId63"/>
    <p:sldLayoutId id="2147483870" r:id="rId64"/>
    <p:sldLayoutId id="2147483871" r:id="rId65"/>
    <p:sldLayoutId id="2147483872" r:id="rId66"/>
    <p:sldLayoutId id="2147483873" r:id="rId67"/>
    <p:sldLayoutId id="2147483713" r:id="rId68"/>
    <p:sldLayoutId id="2147484028" r:id="rId69"/>
    <p:sldLayoutId id="2147484029" r:id="rId70"/>
    <p:sldLayoutId id="2147484030" r:id="rId71"/>
    <p:sldLayoutId id="2147484031" r:id="rId72"/>
    <p:sldLayoutId id="2147484032" r:id="rId73"/>
    <p:sldLayoutId id="2147484033" r:id="rId74"/>
    <p:sldLayoutId id="2147483874" r:id="rId75"/>
    <p:sldLayoutId id="2147483714" r:id="rId76"/>
    <p:sldLayoutId id="2147483875" r:id="rId77"/>
    <p:sldLayoutId id="2147483715" r:id="rId78"/>
    <p:sldLayoutId id="2147483721" r:id="rId79"/>
    <p:sldLayoutId id="2147483876" r:id="rId80"/>
    <p:sldLayoutId id="2147483995" r:id="rId81"/>
    <p:sldLayoutId id="2147483681" r:id="rId82"/>
    <p:sldLayoutId id="2147483877" r:id="rId83"/>
    <p:sldLayoutId id="2147483692" r:id="rId84"/>
    <p:sldLayoutId id="2147483996" r:id="rId85"/>
    <p:sldLayoutId id="2147483997" r:id="rId86"/>
    <p:sldLayoutId id="2147483998" r:id="rId87"/>
    <p:sldLayoutId id="2147483999" r:id="rId88"/>
    <p:sldLayoutId id="2147484000" r:id="rId89"/>
    <p:sldLayoutId id="2147484001" r:id="rId90"/>
    <p:sldLayoutId id="2147484002" r:id="rId91"/>
    <p:sldLayoutId id="2147484003" r:id="rId92"/>
    <p:sldLayoutId id="2147484004" r:id="rId93"/>
    <p:sldLayoutId id="2147484005" r:id="rId94"/>
    <p:sldLayoutId id="2147484006" r:id="rId95"/>
    <p:sldLayoutId id="2147484007" r:id="rId96"/>
    <p:sldLayoutId id="2147484008" r:id="rId97"/>
    <p:sldLayoutId id="2147484009" r:id="rId98"/>
    <p:sldLayoutId id="2147484010" r:id="rId99"/>
    <p:sldLayoutId id="2147484011" r:id="rId100"/>
    <p:sldLayoutId id="2147484012" r:id="rId101"/>
    <p:sldLayoutId id="2147484013" r:id="rId102"/>
    <p:sldLayoutId id="2147484014" r:id="rId103"/>
    <p:sldLayoutId id="2147484015" r:id="rId104"/>
    <p:sldLayoutId id="2147484016" r:id="rId105"/>
    <p:sldLayoutId id="2147484017" r:id="rId106"/>
    <p:sldLayoutId id="2147484018" r:id="rId107"/>
    <p:sldLayoutId id="2147484019" r:id="rId108"/>
    <p:sldLayoutId id="2147483711" r:id="rId109"/>
    <p:sldLayoutId id="2147483878" r:id="rId110"/>
    <p:sldLayoutId id="2147483683" r:id="rId111"/>
    <p:sldLayoutId id="2147483707" r:id="rId112"/>
    <p:sldLayoutId id="2147483697" r:id="rId113"/>
    <p:sldLayoutId id="2147483708" r:id="rId114"/>
    <p:sldLayoutId id="2147483701" r:id="rId115"/>
    <p:sldLayoutId id="2147483709" r:id="rId116"/>
    <p:sldLayoutId id="2147483702" r:id="rId117"/>
    <p:sldLayoutId id="2147483710" r:id="rId118"/>
    <p:sldLayoutId id="2147483687" r:id="rId119"/>
    <p:sldLayoutId id="2147483712" r:id="rId120"/>
    <p:sldLayoutId id="2147483699" r:id="rId121"/>
    <p:sldLayoutId id="2147483716" r:id="rId122"/>
    <p:sldLayoutId id="2147483717" r:id="rId123"/>
    <p:sldLayoutId id="2147483698" r:id="rId124"/>
    <p:sldLayoutId id="2147483722" r:id="rId125"/>
    <p:sldLayoutId id="2147483723" r:id="rId126"/>
    <p:sldLayoutId id="2147483700" r:id="rId127"/>
    <p:sldLayoutId id="2147483718" r:id="rId128"/>
    <p:sldLayoutId id="2147483719" r:id="rId129"/>
    <p:sldLayoutId id="2147483720" r:id="rId130"/>
    <p:sldLayoutId id="2147483689" r:id="rId131"/>
    <p:sldLayoutId id="2147483696" r:id="rId132"/>
    <p:sldLayoutId id="2147483703" r:id="rId133"/>
    <p:sldLayoutId id="2147483704" r:id="rId134"/>
    <p:sldLayoutId id="2147483705" r:id="rId135"/>
    <p:sldLayoutId id="2147484020" r:id="rId136"/>
    <p:sldLayoutId id="2147483724" r:id="rId137"/>
    <p:sldLayoutId id="2147484038" r:id="rId138"/>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a:t>18/02/2018</a:t>
            </a:r>
            <a:endParaRPr lang="mr-IN"/>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extLst>
      <p:ext uri="{BB962C8B-B14F-4D97-AF65-F5344CB8AC3E}">
        <p14:creationId xmlns:p14="http://schemas.microsoft.com/office/powerpoint/2010/main" val="4135729416"/>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 id="2147484057" r:id="rId18"/>
    <p:sldLayoutId id="2147484058" r:id="rId19"/>
    <p:sldLayoutId id="2147484059" r:id="rId20"/>
    <p:sldLayoutId id="2147484060" r:id="rId21"/>
    <p:sldLayoutId id="2147484061" r:id="rId22"/>
    <p:sldLayoutId id="2147484062" r:id="rId23"/>
    <p:sldLayoutId id="2147484063" r:id="rId24"/>
    <p:sldLayoutId id="2147484064" r:id="rId25"/>
    <p:sldLayoutId id="2147484065" r:id="rId26"/>
    <p:sldLayoutId id="2147484066" r:id="rId27"/>
    <p:sldLayoutId id="2147484067" r:id="rId28"/>
    <p:sldLayoutId id="2147484068" r:id="rId29"/>
    <p:sldLayoutId id="2147484069" r:id="rId30"/>
    <p:sldLayoutId id="2147484070" r:id="rId31"/>
    <p:sldLayoutId id="2147484071" r:id="rId32"/>
    <p:sldLayoutId id="2147484072" r:id="rId33"/>
    <p:sldLayoutId id="2147484073" r:id="rId34"/>
    <p:sldLayoutId id="2147484074" r:id="rId35"/>
    <p:sldLayoutId id="2147484075" r:id="rId36"/>
    <p:sldLayoutId id="2147484076" r:id="rId37"/>
    <p:sldLayoutId id="2147484077" r:id="rId38"/>
    <p:sldLayoutId id="2147484078" r:id="rId39"/>
    <p:sldLayoutId id="2147484079" r:id="rId40"/>
    <p:sldLayoutId id="2147484080" r:id="rId41"/>
    <p:sldLayoutId id="2147484081" r:id="rId42"/>
    <p:sldLayoutId id="2147484082" r:id="rId43"/>
    <p:sldLayoutId id="2147484083" r:id="rId44"/>
    <p:sldLayoutId id="2147484084" r:id="rId45"/>
    <p:sldLayoutId id="2147484085" r:id="rId46"/>
    <p:sldLayoutId id="2147484086" r:id="rId47"/>
    <p:sldLayoutId id="2147484087" r:id="rId48"/>
    <p:sldLayoutId id="2147484088" r:id="rId49"/>
    <p:sldLayoutId id="2147484089" r:id="rId50"/>
    <p:sldLayoutId id="2147484090" r:id="rId51"/>
    <p:sldLayoutId id="2147484091" r:id="rId52"/>
    <p:sldLayoutId id="2147484092" r:id="rId53"/>
    <p:sldLayoutId id="2147484093" r:id="rId54"/>
    <p:sldLayoutId id="2147484094" r:id="rId55"/>
    <p:sldLayoutId id="2147484095" r:id="rId56"/>
    <p:sldLayoutId id="2147484096" r:id="rId57"/>
    <p:sldLayoutId id="2147484097" r:id="rId58"/>
    <p:sldLayoutId id="2147484098" r:id="rId59"/>
    <p:sldLayoutId id="2147484099" r:id="rId60"/>
    <p:sldLayoutId id="2147484100" r:id="rId61"/>
    <p:sldLayoutId id="2147484101" r:id="rId62"/>
    <p:sldLayoutId id="2147484102" r:id="rId63"/>
    <p:sldLayoutId id="2147484103" r:id="rId64"/>
    <p:sldLayoutId id="2147484104" r:id="rId65"/>
    <p:sldLayoutId id="2147484105" r:id="rId66"/>
    <p:sldLayoutId id="2147484106" r:id="rId67"/>
    <p:sldLayoutId id="2147484107" r:id="rId68"/>
    <p:sldLayoutId id="2147484108" r:id="rId69"/>
    <p:sldLayoutId id="2147484109" r:id="rId70"/>
    <p:sldLayoutId id="2147484110" r:id="rId71"/>
    <p:sldLayoutId id="2147484111" r:id="rId72"/>
    <p:sldLayoutId id="2147484112" r:id="rId73"/>
    <p:sldLayoutId id="2147484113" r:id="rId74"/>
    <p:sldLayoutId id="2147484114" r:id="rId75"/>
    <p:sldLayoutId id="2147484115" r:id="rId76"/>
    <p:sldLayoutId id="2147484116" r:id="rId77"/>
    <p:sldLayoutId id="2147484117" r:id="rId78"/>
    <p:sldLayoutId id="2147484118" r:id="rId79"/>
    <p:sldLayoutId id="2147484119" r:id="rId80"/>
    <p:sldLayoutId id="2147484120" r:id="rId81"/>
    <p:sldLayoutId id="2147484121" r:id="rId82"/>
    <p:sldLayoutId id="2147484122" r:id="rId83"/>
    <p:sldLayoutId id="2147484123" r:id="rId84"/>
    <p:sldLayoutId id="2147484124" r:id="rId85"/>
    <p:sldLayoutId id="2147484125" r:id="rId86"/>
    <p:sldLayoutId id="2147484126" r:id="rId87"/>
    <p:sldLayoutId id="2147484127" r:id="rId88"/>
    <p:sldLayoutId id="2147484128" r:id="rId89"/>
    <p:sldLayoutId id="2147484129" r:id="rId90"/>
    <p:sldLayoutId id="2147484130" r:id="rId91"/>
    <p:sldLayoutId id="2147484131" r:id="rId92"/>
    <p:sldLayoutId id="2147484132" r:id="rId93"/>
    <p:sldLayoutId id="2147484133" r:id="rId94"/>
    <p:sldLayoutId id="2147484134" r:id="rId95"/>
    <p:sldLayoutId id="2147484135" r:id="rId96"/>
    <p:sldLayoutId id="2147484136" r:id="rId97"/>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27">
          <p15:clr>
            <a:srgbClr val="F26B43"/>
          </p15:clr>
        </p15:guide>
        <p15:guide id="3" orient="horz" pos="4163">
          <p15:clr>
            <a:srgbClr val="F26B43"/>
          </p15:clr>
        </p15:guide>
        <p15:guide id="4" orient="horz" pos="227">
          <p15:clr>
            <a:srgbClr val="F26B43"/>
          </p15:clr>
        </p15:guide>
        <p15:guide id="5" pos="7452">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3CD_6B3DB098.xml"/><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www.scouts.org.uk/volunteers/volunteer-experience/volunteering-together/team-descriptions/accreditations/" TargetMode="External"/><Relationship Id="rId7" Type="http://schemas.openxmlformats.org/officeDocument/2006/relationships/hyperlink" Target="https://www.scouts.org.uk/volunteers/volunteer-experience/volunteering-together/team-descriptions/accreditations/ukhq-accreditations/" TargetMode="External"/><Relationship Id="rId2" Type="http://schemas.openxmlformats.org/officeDocument/2006/relationships/notesSlide" Target="../notesSlides/notesSlide22.xml"/><Relationship Id="rId1" Type="http://schemas.openxmlformats.org/officeDocument/2006/relationships/slideLayout" Target="../slideLayouts/slideLayout28.xml"/><Relationship Id="rId6" Type="http://schemas.openxmlformats.org/officeDocument/2006/relationships/hyperlink" Target="https://www.scouts.org.uk/volunteers/volunteer-experience/volunteering-together/team-descriptions/accreditations/volunteering-development-team-accreditations/" TargetMode="External"/><Relationship Id="rId5" Type="http://schemas.openxmlformats.org/officeDocument/2006/relationships/hyperlink" Target="https://www.scouts.org.uk/volunteers/volunteer-experience/volunteering-together/team-descriptions/accreditations/programme-team-accreditations/" TargetMode="External"/><Relationship Id="rId4" Type="http://schemas.openxmlformats.org/officeDocument/2006/relationships/hyperlink" Target="https://www.scouts.org.uk/volunteers/volunteer-experience/volunteering-together/team-descriptions/accreditations/leadership-team-accreditations/" TargetMode="External"/><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hyperlink" Target="https://www.scouts.org.uk/volunteers/volunteer-experience/volunteering-together/" TargetMode="External"/><Relationship Id="rId7"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openxmlformats.org/officeDocument/2006/relationships/image" Target="../media/image50.png"/><Relationship Id="rId5" Type="http://schemas.openxmlformats.org/officeDocument/2006/relationships/hyperlink" Target="https://www.scouts.org.uk/volunteers/volunteer-experience/volunteering-together/how-volunteers-work-in-teams/" TargetMode="External"/><Relationship Id="rId4" Type="http://schemas.openxmlformats.org/officeDocument/2006/relationships/hyperlink" Target="https://www.scouts.org.uk/volunteers/volunteer-experience/our-volunteering-cultur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hyperlink" Target="https://www.scouts.org.uk/volunteers/volunteer-experience/volunteering-together/our-fresh-approach-to-volunteering/becoming-part-of-a-new-team/" TargetMode="External"/><Relationship Id="rId2" Type="http://schemas.openxmlformats.org/officeDocument/2006/relationships/notesSlide" Target="../notesSlides/notesSlide28.xml"/><Relationship Id="rId1" Type="http://schemas.openxmlformats.org/officeDocument/2006/relationships/slideLayout" Target="../slideLayouts/slideLayout2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28.png"/><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63.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2.xml"/><Relationship Id="rId1" Type="http://schemas.openxmlformats.org/officeDocument/2006/relationships/video" Target="https://player.vimeo.com/video/828324950?app_id=122963" TargetMode="Externa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1EAEB7-B331-C443-8021-BFFE8DD4BBBE}"/>
              </a:ext>
            </a:extLst>
          </p:cNvPr>
          <p:cNvSpPr>
            <a:spLocks noGrp="1"/>
          </p:cNvSpPr>
          <p:nvPr>
            <p:ph type="body" sz="quarter" idx="10"/>
          </p:nvPr>
        </p:nvSpPr>
        <p:spPr>
          <a:xfrm>
            <a:off x="1981338" y="4569517"/>
            <a:ext cx="8396551" cy="1456710"/>
          </a:xfrm>
        </p:spPr>
        <p:txBody>
          <a:bodyPr vert="horz" lIns="0" tIns="0" rIns="0" bIns="0" rtlCol="0" anchor="t">
            <a:noAutofit/>
          </a:bodyPr>
          <a:lstStyle/>
          <a:p>
            <a:endParaRPr lang="en-GB"/>
          </a:p>
          <a:p>
            <a:r>
              <a:rPr lang="en-GB">
                <a:latin typeface="Nunito Sans Black"/>
              </a:rPr>
              <a:t>Teams &amp; Tasks Workshop</a:t>
            </a:r>
          </a:p>
          <a:p>
            <a:endParaRPr lang="en-GB" i="1">
              <a:latin typeface="Nunito Sans Black"/>
            </a:endParaRPr>
          </a:p>
        </p:txBody>
      </p:sp>
    </p:spTree>
    <p:extLst>
      <p:ext uri="{BB962C8B-B14F-4D97-AF65-F5344CB8AC3E}">
        <p14:creationId xmlns:p14="http://schemas.microsoft.com/office/powerpoint/2010/main" val="3805863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FD1763-E64D-4529-0D89-4F515C46659E}"/>
              </a:ext>
            </a:extLst>
          </p:cNvPr>
          <p:cNvSpPr txBox="1"/>
          <p:nvPr/>
        </p:nvSpPr>
        <p:spPr>
          <a:xfrm>
            <a:off x="113128" y="679072"/>
            <a:ext cx="6056389" cy="523220"/>
          </a:xfrm>
          <a:prstGeom prst="rect">
            <a:avLst/>
          </a:prstGeom>
          <a:noFill/>
        </p:spPr>
        <p:txBody>
          <a:bodyPr wrap="square" lIns="91440" tIns="45720" rIns="91440" bIns="45720" anchor="t">
            <a:spAutoFit/>
          </a:bodyPr>
          <a:lstStyle/>
          <a:p>
            <a:pPr marL="64770" marR="0" lvl="0" indent="0" algn="l" defTabSz="685800" rtl="0" eaLnBrk="1" fontAlgn="auto" latinLnBrk="0" hangingPunct="1">
              <a:lnSpc>
                <a:spcPct val="100000"/>
              </a:lnSpc>
              <a:spcBef>
                <a:spcPts val="2145"/>
              </a:spcBef>
              <a:spcAft>
                <a:spcPts val="0"/>
              </a:spcAft>
              <a:buClrTx/>
              <a:buSzTx/>
              <a:buFontTx/>
              <a:buNone/>
              <a:tabLst/>
              <a:defRPr/>
            </a:pPr>
            <a:r>
              <a:rPr kumimoji="0" lang="en-GB" sz="2800" b="1" i="0" u="none" strike="noStrike" kern="1200" cap="none" spc="0" normalizeH="0" baseline="0" noProof="0">
                <a:ln>
                  <a:noFill/>
                </a:ln>
                <a:solidFill>
                  <a:srgbClr val="7413DC"/>
                </a:solidFill>
                <a:effectLst/>
                <a:uLnTx/>
                <a:uFillTx/>
                <a:latin typeface="Nunito Sans Black"/>
                <a:ea typeface="+mn-ea"/>
                <a:cs typeface="Nunito Sans Black"/>
              </a:rPr>
              <a:t>Role Title Changes</a:t>
            </a:r>
          </a:p>
        </p:txBody>
      </p:sp>
      <p:graphicFrame>
        <p:nvGraphicFramePr>
          <p:cNvPr id="2" name="Table 1">
            <a:extLst>
              <a:ext uri="{FF2B5EF4-FFF2-40B4-BE49-F238E27FC236}">
                <a16:creationId xmlns:a16="http://schemas.microsoft.com/office/drawing/2014/main" id="{6C27AA08-AFE7-AB43-7E6E-849F0BB0770B}"/>
              </a:ext>
            </a:extLst>
          </p:cNvPr>
          <p:cNvGraphicFramePr>
            <a:graphicFrameLocks noGrp="1"/>
          </p:cNvGraphicFramePr>
          <p:nvPr>
            <p:extLst>
              <p:ext uri="{D42A27DB-BD31-4B8C-83A1-F6EECF244321}">
                <p14:modId xmlns:p14="http://schemas.microsoft.com/office/powerpoint/2010/main" val="1252211381"/>
              </p:ext>
            </p:extLst>
          </p:nvPr>
        </p:nvGraphicFramePr>
        <p:xfrm>
          <a:off x="1863061" y="1198150"/>
          <a:ext cx="8465878" cy="4886960"/>
        </p:xfrm>
        <a:graphic>
          <a:graphicData uri="http://schemas.openxmlformats.org/drawingml/2006/table">
            <a:tbl>
              <a:tblPr firstRow="1" bandRow="1">
                <a:tableStyleId>{7DF18680-E054-41AD-8BC1-D1AEF772440D}</a:tableStyleId>
              </a:tblPr>
              <a:tblGrid>
                <a:gridCol w="4232939">
                  <a:extLst>
                    <a:ext uri="{9D8B030D-6E8A-4147-A177-3AD203B41FA5}">
                      <a16:colId xmlns:a16="http://schemas.microsoft.com/office/drawing/2014/main" val="3183371517"/>
                    </a:ext>
                  </a:extLst>
                </a:gridCol>
                <a:gridCol w="4232939">
                  <a:extLst>
                    <a:ext uri="{9D8B030D-6E8A-4147-A177-3AD203B41FA5}">
                      <a16:colId xmlns:a16="http://schemas.microsoft.com/office/drawing/2014/main" val="4045093564"/>
                    </a:ext>
                  </a:extLst>
                </a:gridCol>
              </a:tblGrid>
              <a:tr h="370840">
                <a:tc>
                  <a:txBody>
                    <a:bodyPr/>
                    <a:lstStyle/>
                    <a:p>
                      <a:pPr algn="ctr"/>
                      <a:r>
                        <a:rPr lang="en-GB"/>
                        <a:t>Current</a:t>
                      </a:r>
                    </a:p>
                  </a:txBody>
                  <a:tcPr anchor="ctr"/>
                </a:tc>
                <a:tc>
                  <a:txBody>
                    <a:bodyPr/>
                    <a:lstStyle/>
                    <a:p>
                      <a:pPr algn="ctr"/>
                      <a:r>
                        <a:rPr lang="en-GB"/>
                        <a:t>Becomes</a:t>
                      </a:r>
                    </a:p>
                  </a:txBody>
                  <a:tcPr anchor="ctr"/>
                </a:tc>
                <a:extLst>
                  <a:ext uri="{0D108BD9-81ED-4DB2-BD59-A6C34878D82A}">
                    <a16:rowId xmlns:a16="http://schemas.microsoft.com/office/drawing/2014/main" val="3639849302"/>
                  </a:ext>
                </a:extLst>
              </a:tr>
              <a:tr h="370840">
                <a:tc>
                  <a:txBody>
                    <a:bodyPr/>
                    <a:lstStyle/>
                    <a:p>
                      <a:r>
                        <a:rPr lang="en-GB"/>
                        <a:t>Area Commissioner</a:t>
                      </a:r>
                    </a:p>
                  </a:txBody>
                  <a:tcPr/>
                </a:tc>
                <a:tc>
                  <a:txBody>
                    <a:bodyPr/>
                    <a:lstStyle/>
                    <a:p>
                      <a:pPr algn="l"/>
                      <a:r>
                        <a:rPr lang="en-GB"/>
                        <a:t>Area Lead Volunteer</a:t>
                      </a:r>
                    </a:p>
                  </a:txBody>
                  <a:tcPr anchor="ctr"/>
                </a:tc>
                <a:extLst>
                  <a:ext uri="{0D108BD9-81ED-4DB2-BD59-A6C34878D82A}">
                    <a16:rowId xmlns:a16="http://schemas.microsoft.com/office/drawing/2014/main" val="2808196184"/>
                  </a:ext>
                </a:extLst>
              </a:tr>
              <a:tr h="370840">
                <a:tc>
                  <a:txBody>
                    <a:bodyPr/>
                    <a:lstStyle/>
                    <a:p>
                      <a:r>
                        <a:rPr lang="en-GB"/>
                        <a:t>District Commissioner</a:t>
                      </a:r>
                    </a:p>
                  </a:txBody>
                  <a:tcPr/>
                </a:tc>
                <a:tc>
                  <a:txBody>
                    <a:bodyPr/>
                    <a:lstStyle/>
                    <a:p>
                      <a:pPr algn="l"/>
                      <a:r>
                        <a:rPr lang="en-GB"/>
                        <a:t>District Lead Volunteer</a:t>
                      </a:r>
                    </a:p>
                  </a:txBody>
                  <a:tcPr anchor="ctr"/>
                </a:tc>
                <a:extLst>
                  <a:ext uri="{0D108BD9-81ED-4DB2-BD59-A6C34878D82A}">
                    <a16:rowId xmlns:a16="http://schemas.microsoft.com/office/drawing/2014/main" val="2949649313"/>
                  </a:ext>
                </a:extLst>
              </a:tr>
              <a:tr h="370840">
                <a:tc>
                  <a:txBody>
                    <a:bodyPr/>
                    <a:lstStyle/>
                    <a:p>
                      <a:r>
                        <a:rPr lang="en-GB"/>
                        <a:t>Group Scout Leader</a:t>
                      </a:r>
                    </a:p>
                  </a:txBody>
                  <a:tcPr/>
                </a:tc>
                <a:tc>
                  <a:txBody>
                    <a:bodyPr/>
                    <a:lstStyle/>
                    <a:p>
                      <a:pPr algn="l"/>
                      <a:r>
                        <a:rPr lang="en-GB"/>
                        <a:t>Group Lead Volunteer</a:t>
                      </a:r>
                    </a:p>
                  </a:txBody>
                  <a:tcPr anchor="ctr"/>
                </a:tc>
                <a:extLst>
                  <a:ext uri="{0D108BD9-81ED-4DB2-BD59-A6C34878D82A}">
                    <a16:rowId xmlns:a16="http://schemas.microsoft.com/office/drawing/2014/main" val="2589275302"/>
                  </a:ext>
                </a:extLst>
              </a:tr>
              <a:tr h="370840">
                <a:tc>
                  <a:txBody>
                    <a:bodyPr/>
                    <a:lstStyle/>
                    <a:p>
                      <a:r>
                        <a:rPr lang="en-GB"/>
                        <a:t>Youth Commissioner</a:t>
                      </a:r>
                    </a:p>
                  </a:txBody>
                  <a:tcPr/>
                </a:tc>
                <a:tc>
                  <a:txBody>
                    <a:bodyPr/>
                    <a:lstStyle/>
                    <a:p>
                      <a:pPr algn="l"/>
                      <a:r>
                        <a:rPr lang="en-GB"/>
                        <a:t>Youth Lead</a:t>
                      </a:r>
                    </a:p>
                  </a:txBody>
                  <a:tcPr anchor="ctr"/>
                </a:tc>
                <a:extLst>
                  <a:ext uri="{0D108BD9-81ED-4DB2-BD59-A6C34878D82A}">
                    <a16:rowId xmlns:a16="http://schemas.microsoft.com/office/drawing/2014/main" val="1581936708"/>
                  </a:ext>
                </a:extLst>
              </a:tr>
              <a:tr h="370840">
                <a:tc>
                  <a:txBody>
                    <a:bodyPr/>
                    <a:lstStyle/>
                    <a:p>
                      <a:r>
                        <a:rPr lang="en-GB"/>
                        <a:t>Executive Committee Member, Secretary</a:t>
                      </a:r>
                    </a:p>
                  </a:txBody>
                  <a:tcPr/>
                </a:tc>
                <a:tc>
                  <a:txBody>
                    <a:bodyPr/>
                    <a:lstStyle/>
                    <a:p>
                      <a:pPr algn="l"/>
                      <a:r>
                        <a:rPr lang="en-GB"/>
                        <a:t>Trustee</a:t>
                      </a:r>
                    </a:p>
                  </a:txBody>
                  <a:tcPr anchor="ctr"/>
                </a:tc>
                <a:extLst>
                  <a:ext uri="{0D108BD9-81ED-4DB2-BD59-A6C34878D82A}">
                    <a16:rowId xmlns:a16="http://schemas.microsoft.com/office/drawing/2014/main" val="3578048744"/>
                  </a:ext>
                </a:extLst>
              </a:tr>
              <a:tr h="370840">
                <a:tc>
                  <a:txBody>
                    <a:bodyPr/>
                    <a:lstStyle/>
                    <a:p>
                      <a:r>
                        <a:rPr lang="en-GB"/>
                        <a:t>District Explorer Scout Administrator</a:t>
                      </a:r>
                    </a:p>
                  </a:txBody>
                  <a:tcPr/>
                </a:tc>
                <a:tc>
                  <a:txBody>
                    <a:bodyPr/>
                    <a:lstStyle/>
                    <a:p>
                      <a:pPr algn="l"/>
                      <a:r>
                        <a:rPr lang="en-GB"/>
                        <a:t>14-24 Team Member</a:t>
                      </a:r>
                    </a:p>
                  </a:txBody>
                  <a:tcPr anchor="ctr"/>
                </a:tc>
                <a:extLst>
                  <a:ext uri="{0D108BD9-81ED-4DB2-BD59-A6C34878D82A}">
                    <a16:rowId xmlns:a16="http://schemas.microsoft.com/office/drawing/2014/main" val="2002836904"/>
                  </a:ext>
                </a:extLst>
              </a:tr>
              <a:tr h="370840">
                <a:tc>
                  <a:txBody>
                    <a:bodyPr/>
                    <a:lstStyle/>
                    <a:p>
                      <a:r>
                        <a:rPr lang="en-GB"/>
                        <a:t>Section Leader</a:t>
                      </a:r>
                    </a:p>
                  </a:txBody>
                  <a:tcPr/>
                </a:tc>
                <a:tc>
                  <a:txBody>
                    <a:bodyPr/>
                    <a:lstStyle/>
                    <a:p>
                      <a:pPr algn="l"/>
                      <a:r>
                        <a:rPr lang="en-GB"/>
                        <a:t>Section Team Leader</a:t>
                      </a:r>
                    </a:p>
                  </a:txBody>
                  <a:tcPr anchor="ctr"/>
                </a:tc>
                <a:extLst>
                  <a:ext uri="{0D108BD9-81ED-4DB2-BD59-A6C34878D82A}">
                    <a16:rowId xmlns:a16="http://schemas.microsoft.com/office/drawing/2014/main" val="2554681326"/>
                  </a:ext>
                </a:extLst>
              </a:tr>
              <a:tr h="370840">
                <a:tc>
                  <a:txBody>
                    <a:bodyPr/>
                    <a:lstStyle/>
                    <a:p>
                      <a:r>
                        <a:rPr lang="en-GB"/>
                        <a:t>Assistant Section Leader</a:t>
                      </a:r>
                    </a:p>
                    <a:p>
                      <a:r>
                        <a:rPr lang="en-GB"/>
                        <a:t>Section Assistant</a:t>
                      </a:r>
                    </a:p>
                  </a:txBody>
                  <a:tcPr/>
                </a:tc>
                <a:tc>
                  <a:txBody>
                    <a:bodyPr/>
                    <a:lstStyle/>
                    <a:p>
                      <a:pPr algn="l"/>
                      <a:r>
                        <a:rPr lang="en-GB"/>
                        <a:t>Section Team Member</a:t>
                      </a:r>
                    </a:p>
                  </a:txBody>
                  <a:tcPr anchor="ctr"/>
                </a:tc>
                <a:extLst>
                  <a:ext uri="{0D108BD9-81ED-4DB2-BD59-A6C34878D82A}">
                    <a16:rowId xmlns:a16="http://schemas.microsoft.com/office/drawing/2014/main" val="2524956778"/>
                  </a:ext>
                </a:extLst>
              </a:tr>
              <a:tr h="370840">
                <a:tc>
                  <a:txBody>
                    <a:bodyPr/>
                    <a:lstStyle/>
                    <a:p>
                      <a:r>
                        <a:rPr lang="en-GB"/>
                        <a:t>All Assistant / Deputy Roles</a:t>
                      </a:r>
                    </a:p>
                  </a:txBody>
                  <a:tcPr/>
                </a:tc>
                <a:tc>
                  <a:txBody>
                    <a:bodyPr/>
                    <a:lstStyle/>
                    <a:p>
                      <a:pPr algn="l"/>
                      <a:r>
                        <a:rPr lang="en-GB"/>
                        <a:t>Team Member of relevant team (usually Leadership)</a:t>
                      </a:r>
                    </a:p>
                  </a:txBody>
                  <a:tcPr anchor="ctr"/>
                </a:tc>
                <a:extLst>
                  <a:ext uri="{0D108BD9-81ED-4DB2-BD59-A6C34878D82A}">
                    <a16:rowId xmlns:a16="http://schemas.microsoft.com/office/drawing/2014/main" val="2043151689"/>
                  </a:ext>
                </a:extLst>
              </a:tr>
              <a:tr h="370840">
                <a:tc>
                  <a:txBody>
                    <a:bodyPr/>
                    <a:lstStyle/>
                    <a:p>
                      <a:r>
                        <a:rPr lang="en-GB"/>
                        <a:t>Occasional Helper</a:t>
                      </a:r>
                    </a:p>
                  </a:txBody>
                  <a:tcPr/>
                </a:tc>
                <a:tc>
                  <a:txBody>
                    <a:bodyPr/>
                    <a:lstStyle/>
                    <a:p>
                      <a:pPr algn="l"/>
                      <a:r>
                        <a:rPr lang="en-GB"/>
                        <a:t>Non-Member (Needs Disclosure)</a:t>
                      </a:r>
                    </a:p>
                  </a:txBody>
                  <a:tcPr anchor="ctr"/>
                </a:tc>
                <a:extLst>
                  <a:ext uri="{0D108BD9-81ED-4DB2-BD59-A6C34878D82A}">
                    <a16:rowId xmlns:a16="http://schemas.microsoft.com/office/drawing/2014/main" val="983743607"/>
                  </a:ext>
                </a:extLst>
              </a:tr>
            </a:tbl>
          </a:graphicData>
        </a:graphic>
      </p:graphicFrame>
      <p:sp>
        <p:nvSpPr>
          <p:cNvPr id="4" name="TextBox 3">
            <a:extLst>
              <a:ext uri="{FF2B5EF4-FFF2-40B4-BE49-F238E27FC236}">
                <a16:creationId xmlns:a16="http://schemas.microsoft.com/office/drawing/2014/main" id="{4038B883-A8ED-D402-EA8C-CFBAC17A1500}"/>
              </a:ext>
            </a:extLst>
          </p:cNvPr>
          <p:cNvSpPr txBox="1"/>
          <p:nvPr/>
        </p:nvSpPr>
        <p:spPr>
          <a:xfrm>
            <a:off x="1863061" y="6080968"/>
            <a:ext cx="8465879" cy="523220"/>
          </a:xfrm>
          <a:prstGeom prst="rect">
            <a:avLst/>
          </a:prstGeom>
          <a:noFill/>
        </p:spPr>
        <p:txBody>
          <a:bodyPr wrap="square">
            <a:spAutoFit/>
          </a:bodyPr>
          <a:lstStyle/>
          <a:p>
            <a:pPr marL="10795" algn="ctr" defTabSz="914400"/>
            <a:r>
              <a:rPr lang="en-GB" sz="1400" kern="0">
                <a:latin typeface="Nunito Sans"/>
              </a:rPr>
              <a:t>Only Group &amp; District section roles will automatically map across to the Team Leader role. All other District &amp; Area Team Leader roles should be agreed locally and then be added to the system.</a:t>
            </a:r>
          </a:p>
        </p:txBody>
      </p:sp>
      <p:sp>
        <p:nvSpPr>
          <p:cNvPr id="5" name="Rectangle: Rounded Corners 4">
            <a:extLst>
              <a:ext uri="{FF2B5EF4-FFF2-40B4-BE49-F238E27FC236}">
                <a16:creationId xmlns:a16="http://schemas.microsoft.com/office/drawing/2014/main" id="{EF6C3F3F-D620-25FD-C267-41924B37A45E}"/>
              </a:ext>
            </a:extLst>
          </p:cNvPr>
          <p:cNvSpPr/>
          <p:nvPr/>
        </p:nvSpPr>
        <p:spPr>
          <a:xfrm>
            <a:off x="10587516" y="6034310"/>
            <a:ext cx="1487864" cy="70858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a:t>A full list is available on the Scout Website</a:t>
            </a:r>
          </a:p>
        </p:txBody>
      </p:sp>
    </p:spTree>
    <p:extLst>
      <p:ext uri="{BB962C8B-B14F-4D97-AF65-F5344CB8AC3E}">
        <p14:creationId xmlns:p14="http://schemas.microsoft.com/office/powerpoint/2010/main" val="395841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9300F14-4233-AC21-706A-8264D6C89E0B}"/>
              </a:ext>
            </a:extLst>
          </p:cNvPr>
          <p:cNvSpPr>
            <a:spLocks noGrp="1"/>
          </p:cNvSpPr>
          <p:nvPr>
            <p:ph type="body" sz="quarter" idx="10"/>
          </p:nvPr>
        </p:nvSpPr>
        <p:spPr>
          <a:xfrm>
            <a:off x="6415557" y="2514370"/>
            <a:ext cx="5425649" cy="3066159"/>
          </a:xfrm>
        </p:spPr>
        <p:txBody>
          <a:bodyPr vert="horz" lIns="0" tIns="0" rIns="0" bIns="0" rtlCol="0" anchor="t">
            <a:normAutofit/>
          </a:bodyPr>
          <a:lstStyle/>
          <a:p>
            <a:pPr marL="10795"/>
            <a:r>
              <a:rPr lang="en-GB" sz="2400">
                <a:latin typeface="Nunito Sans"/>
              </a:rPr>
              <a:t>These changes are about how we organise ourselves and our teams, but you’re still… </a:t>
            </a:r>
          </a:p>
          <a:p>
            <a:pPr marL="10795"/>
            <a:endParaRPr lang="en-GB" sz="2400">
              <a:latin typeface="Nunito Sans"/>
            </a:endParaRPr>
          </a:p>
          <a:p>
            <a:pPr marL="10795"/>
            <a:r>
              <a:rPr lang="en-GB" sz="2400">
                <a:latin typeface="Nunito Sans"/>
              </a:rPr>
              <a:t>A Scout Leader, Beaver Leader, Skip, Owl, Badger, Akela, Raksha…</a:t>
            </a:r>
          </a:p>
          <a:p>
            <a:pPr marL="10795"/>
            <a:endParaRPr lang="en-GB" sz="2400">
              <a:latin typeface="Nunito Sans"/>
            </a:endParaRPr>
          </a:p>
          <a:p>
            <a:pPr marL="10795"/>
            <a:r>
              <a:rPr lang="en-GB" sz="2400" b="1">
                <a:latin typeface="Nunito Sans"/>
              </a:rPr>
              <a:t>That isn’t changing! </a:t>
            </a:r>
            <a:endParaRPr lang="en-GB" sz="2400">
              <a:latin typeface="Nunito Sans"/>
            </a:endParaRPr>
          </a:p>
        </p:txBody>
      </p:sp>
      <p:sp>
        <p:nvSpPr>
          <p:cNvPr id="5" name="TextBox 4">
            <a:extLst>
              <a:ext uri="{FF2B5EF4-FFF2-40B4-BE49-F238E27FC236}">
                <a16:creationId xmlns:a16="http://schemas.microsoft.com/office/drawing/2014/main" id="{3769605A-F399-3017-1FFA-F84B8287A0D1}"/>
              </a:ext>
            </a:extLst>
          </p:cNvPr>
          <p:cNvSpPr txBox="1"/>
          <p:nvPr/>
        </p:nvSpPr>
        <p:spPr>
          <a:xfrm>
            <a:off x="6235148" y="1000466"/>
            <a:ext cx="5206988" cy="553998"/>
          </a:xfrm>
          <a:prstGeom prst="rect">
            <a:avLst/>
          </a:prstGeom>
          <a:noFill/>
        </p:spPr>
        <p:txBody>
          <a:bodyPr wrap="square">
            <a:spAutoFit/>
          </a:bodyPr>
          <a:lstStyle/>
          <a:p>
            <a:pPr marL="64770">
              <a:spcBef>
                <a:spcPts val="2145"/>
              </a:spcBef>
            </a:pPr>
            <a:r>
              <a:rPr lang="en-GB" sz="3000">
                <a:solidFill>
                  <a:schemeClr val="tx2"/>
                </a:solidFill>
                <a:latin typeface="Nunito Sans Black" panose="00000A00000000000000" pitchFamily="2" charset="0"/>
                <a:cs typeface="Nunito Sans Black"/>
              </a:rPr>
              <a:t>Role Titles</a:t>
            </a:r>
          </a:p>
        </p:txBody>
      </p:sp>
      <p:pic>
        <p:nvPicPr>
          <p:cNvPr id="4" name="Picture 3" descr="A person with his arms crossed&#10;&#10;Description automatically generated with medium confidence">
            <a:extLst>
              <a:ext uri="{FF2B5EF4-FFF2-40B4-BE49-F238E27FC236}">
                <a16:creationId xmlns:a16="http://schemas.microsoft.com/office/drawing/2014/main" id="{F1C9C692-8166-100A-FDDF-4652B5C814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686" t="7373" r="9424"/>
          <a:stretch/>
        </p:blipFill>
        <p:spPr>
          <a:xfrm>
            <a:off x="0" y="0"/>
            <a:ext cx="6096000" cy="6858000"/>
          </a:xfrm>
          <a:prstGeom prst="rect">
            <a:avLst/>
          </a:prstGeom>
        </p:spPr>
      </p:pic>
    </p:spTree>
    <p:extLst>
      <p:ext uri="{BB962C8B-B14F-4D97-AF65-F5344CB8AC3E}">
        <p14:creationId xmlns:p14="http://schemas.microsoft.com/office/powerpoint/2010/main" val="346363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DA5A151-403E-6D9E-E2EB-DADAE235C247}"/>
              </a:ext>
            </a:extLst>
          </p:cNvPr>
          <p:cNvGrpSpPr/>
          <p:nvPr/>
        </p:nvGrpSpPr>
        <p:grpSpPr>
          <a:xfrm>
            <a:off x="5640224" y="1479772"/>
            <a:ext cx="6282178" cy="4172164"/>
            <a:chOff x="5640224" y="1479772"/>
            <a:chExt cx="6282178" cy="4172164"/>
          </a:xfrm>
        </p:grpSpPr>
        <p:pic>
          <p:nvPicPr>
            <p:cNvPr id="21" name="Picture 20">
              <a:extLst>
                <a:ext uri="{FF2B5EF4-FFF2-40B4-BE49-F238E27FC236}">
                  <a16:creationId xmlns:a16="http://schemas.microsoft.com/office/drawing/2014/main" id="{9F6BD44E-CCD0-9995-F422-D37980B4A020}"/>
                </a:ext>
              </a:extLst>
            </p:cNvPr>
            <p:cNvPicPr>
              <a:picLocks noChangeAspect="1"/>
            </p:cNvPicPr>
            <p:nvPr/>
          </p:nvPicPr>
          <p:blipFill>
            <a:blip r:embed="rId3"/>
            <a:stretch>
              <a:fillRect/>
            </a:stretch>
          </p:blipFill>
          <p:spPr>
            <a:xfrm>
              <a:off x="5781636" y="1479772"/>
              <a:ext cx="6140766" cy="4172164"/>
            </a:xfrm>
            <a:prstGeom prst="rect">
              <a:avLst/>
            </a:prstGeom>
          </p:spPr>
        </p:pic>
        <p:sp>
          <p:nvSpPr>
            <p:cNvPr id="22" name="Rectangle 21">
              <a:extLst>
                <a:ext uri="{FF2B5EF4-FFF2-40B4-BE49-F238E27FC236}">
                  <a16:creationId xmlns:a16="http://schemas.microsoft.com/office/drawing/2014/main" id="{DB367FA2-EC92-332B-8563-C945A41B3299}"/>
                </a:ext>
              </a:extLst>
            </p:cNvPr>
            <p:cNvSpPr/>
            <p:nvPr/>
          </p:nvSpPr>
          <p:spPr>
            <a:xfrm>
              <a:off x="5640224" y="5012108"/>
              <a:ext cx="2751746" cy="444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F8B70264-F04D-F54B-D1CF-63E35C264E5C}"/>
              </a:ext>
            </a:extLst>
          </p:cNvPr>
          <p:cNvGrpSpPr/>
          <p:nvPr/>
        </p:nvGrpSpPr>
        <p:grpSpPr>
          <a:xfrm>
            <a:off x="136362" y="402554"/>
            <a:ext cx="8413706" cy="5763577"/>
            <a:chOff x="136362" y="402554"/>
            <a:chExt cx="8413706" cy="5763577"/>
          </a:xfrm>
        </p:grpSpPr>
        <p:sp>
          <p:nvSpPr>
            <p:cNvPr id="48" name="TextBox 47">
              <a:extLst>
                <a:ext uri="{FF2B5EF4-FFF2-40B4-BE49-F238E27FC236}">
                  <a16:creationId xmlns:a16="http://schemas.microsoft.com/office/drawing/2014/main" id="{32E21CC1-6628-2FCB-8BFA-D32AAE36E16D}"/>
                </a:ext>
              </a:extLst>
            </p:cNvPr>
            <p:cNvSpPr txBox="1"/>
            <p:nvPr/>
          </p:nvSpPr>
          <p:spPr>
            <a:xfrm>
              <a:off x="136362" y="402554"/>
              <a:ext cx="7956505" cy="1077218"/>
            </a:xfrm>
            <a:prstGeom prst="rect">
              <a:avLst/>
            </a:prstGeom>
            <a:noFill/>
          </p:spPr>
          <p:txBody>
            <a:bodyPr wrap="square" lIns="91440" tIns="45720" rIns="91440" bIns="45720" anchor="t">
              <a:spAutoFit/>
            </a:bodyPr>
            <a:lstStyle/>
            <a:p>
              <a:pPr marL="64770" marR="0" lvl="0" indent="0" algn="l" defTabSz="685800" rtl="0" eaLnBrk="1" fontAlgn="auto" latinLnBrk="0" hangingPunct="1">
                <a:lnSpc>
                  <a:spcPct val="100000"/>
                </a:lnSpc>
                <a:spcBef>
                  <a:spcPts val="2145"/>
                </a:spcBef>
                <a:spcAft>
                  <a:spcPts val="0"/>
                </a:spcAft>
                <a:buClrTx/>
                <a:buSzTx/>
                <a:buFontTx/>
                <a:buNone/>
                <a:tabLst/>
                <a:defRPr/>
              </a:pPr>
              <a:r>
                <a:rPr lang="en-GB" sz="3200">
                  <a:solidFill>
                    <a:schemeClr val="tx2"/>
                  </a:solidFill>
                  <a:latin typeface="Nunito Sans Black" panose="00000A00000000000000" pitchFamily="2" charset="0"/>
                </a:rPr>
                <a:t>Volunteers other than members of Section Teams</a:t>
              </a:r>
            </a:p>
          </p:txBody>
        </p:sp>
        <p:sp>
          <p:nvSpPr>
            <p:cNvPr id="10" name="TextBox 9">
              <a:extLst>
                <a:ext uri="{FF2B5EF4-FFF2-40B4-BE49-F238E27FC236}">
                  <a16:creationId xmlns:a16="http://schemas.microsoft.com/office/drawing/2014/main" id="{420A006F-8A60-DE15-6036-2E28A1EFB4BB}"/>
                </a:ext>
              </a:extLst>
            </p:cNvPr>
            <p:cNvSpPr txBox="1"/>
            <p:nvPr/>
          </p:nvSpPr>
          <p:spPr>
            <a:xfrm>
              <a:off x="551204" y="1511010"/>
              <a:ext cx="7998864" cy="4655121"/>
            </a:xfrm>
            <a:prstGeom prst="rect">
              <a:avLst/>
            </a:prstGeom>
            <a:noFill/>
          </p:spPr>
          <p:txBody>
            <a:bodyPr wrap="square" rtlCol="0">
              <a:spAutoFit/>
            </a:bodyPr>
            <a:lstStyle/>
            <a:p>
              <a:r>
                <a:rPr lang="en-US" sz="1800" b="1"/>
                <a:t>Provide leadership, direction, management</a:t>
              </a:r>
            </a:p>
            <a:p>
              <a:endParaRPr lang="en-US"/>
            </a:p>
            <a:p>
              <a:r>
                <a:rPr lang="en-US"/>
                <a:t>or</a:t>
              </a:r>
            </a:p>
            <a:p>
              <a:endParaRPr lang="en-US"/>
            </a:p>
            <a:p>
              <a:r>
                <a:rPr lang="en-US" sz="1800" b="1"/>
                <a:t>Provide support </a:t>
              </a:r>
              <a:r>
                <a:rPr lang="en-US" sz="1800"/>
                <a:t>to:</a:t>
              </a:r>
            </a:p>
            <a:p>
              <a:pPr marL="628650" lvl="1" indent="-285750">
                <a:buFont typeface="Arial" panose="020B0604020202020204" pitchFamily="34" charset="0"/>
                <a:buChar char="•"/>
              </a:pPr>
              <a:r>
                <a:rPr lang="en-GB" sz="1800">
                  <a:latin typeface="Nunito Sans" panose="00000500000000000000" pitchFamily="2" charset="0"/>
                </a:rPr>
                <a:t>Programme</a:t>
              </a:r>
            </a:p>
            <a:p>
              <a:pPr marL="628650" lvl="1" indent="-285750">
                <a:buFont typeface="Arial" panose="020B0604020202020204" pitchFamily="34" charset="0"/>
                <a:buChar char="•"/>
              </a:pPr>
              <a:r>
                <a:rPr lang="en-GB" sz="1800">
                  <a:latin typeface="Nunito Sans" panose="00000500000000000000" pitchFamily="2" charset="0"/>
                </a:rPr>
                <a:t>Volunteers</a:t>
              </a:r>
            </a:p>
            <a:p>
              <a:pPr marL="628650" lvl="1" indent="-285750">
                <a:buFont typeface="Arial" panose="020B0604020202020204" pitchFamily="34" charset="0"/>
                <a:buChar char="•"/>
              </a:pPr>
              <a:r>
                <a:rPr lang="en-GB" sz="1800">
                  <a:latin typeface="Nunito Sans" panose="00000500000000000000" pitchFamily="2" charset="0"/>
                </a:rPr>
                <a:t>Community engagement</a:t>
              </a:r>
            </a:p>
            <a:p>
              <a:pPr marL="628650" lvl="1" indent="-285750">
                <a:buFont typeface="Arial" panose="020B0604020202020204" pitchFamily="34" charset="0"/>
                <a:buChar char="•"/>
              </a:pPr>
              <a:r>
                <a:rPr lang="en-GB" sz="1800">
                  <a:latin typeface="Nunito Sans" panose="00000500000000000000" pitchFamily="2" charset="0"/>
                </a:rPr>
                <a:t>Growth - new provision</a:t>
              </a:r>
            </a:p>
            <a:p>
              <a:pPr marL="628650" lvl="1" indent="-285750">
                <a:buFont typeface="Arial" panose="020B0604020202020204" pitchFamily="34" charset="0"/>
                <a:buChar char="•"/>
              </a:pPr>
              <a:r>
                <a:rPr lang="en-GB" sz="1800">
                  <a:latin typeface="Nunito Sans"/>
                </a:rPr>
                <a:t>Processes, for example</a:t>
              </a:r>
            </a:p>
            <a:p>
              <a:pPr marL="971550" lvl="2" indent="-285750">
                <a:buSzPct val="90000"/>
                <a:buFont typeface="Courier New" panose="02070309020205020404" pitchFamily="49" charset="0"/>
                <a:buChar char="o"/>
              </a:pPr>
              <a:r>
                <a:rPr lang="en-GB" sz="1600">
                  <a:latin typeface="Nunito Sans"/>
                </a:rPr>
                <a:t>Premises management</a:t>
              </a:r>
            </a:p>
            <a:p>
              <a:pPr marL="971550" lvl="2" indent="-285750">
                <a:buSzPct val="90000"/>
                <a:buFont typeface="Courier New" panose="02070309020205020404" pitchFamily="49" charset="0"/>
                <a:buChar char="o"/>
              </a:pPr>
              <a:r>
                <a:rPr lang="en-GB" sz="1600">
                  <a:latin typeface="Nunito Sans"/>
                </a:rPr>
                <a:t>Fundraising</a:t>
              </a:r>
            </a:p>
            <a:p>
              <a:pPr marL="971550" lvl="2" indent="-285750">
                <a:buSzPct val="90000"/>
                <a:buFont typeface="Courier New" panose="02070309020205020404" pitchFamily="49" charset="0"/>
                <a:buChar char="o"/>
              </a:pPr>
              <a:r>
                <a:rPr lang="en-GB" sz="1600">
                  <a:latin typeface="Nunito Sans"/>
                </a:rPr>
                <a:t>Equipment management</a:t>
              </a:r>
            </a:p>
            <a:p>
              <a:pPr marL="971550" lvl="2" indent="-285750">
                <a:buSzPct val="90000"/>
                <a:buFont typeface="Courier New" panose="02070309020205020404" pitchFamily="49" charset="0"/>
                <a:buChar char="o"/>
              </a:pPr>
              <a:r>
                <a:rPr lang="en-GB" sz="1600">
                  <a:latin typeface="Nunito Sans"/>
                </a:rPr>
                <a:t>Digital tools (email, web, etc.)</a:t>
              </a:r>
            </a:p>
            <a:p>
              <a:pPr marL="628650" lvl="1" indent="-285750">
                <a:buFont typeface="Arial" panose="020B0604020202020204" pitchFamily="34" charset="0"/>
                <a:buChar char="•"/>
              </a:pPr>
              <a:r>
                <a:rPr lang="en-GB" sz="1800">
                  <a:latin typeface="Nunito Sans"/>
                </a:rPr>
                <a:t>Incident management</a:t>
              </a:r>
            </a:p>
            <a:p>
              <a:pPr marL="971550" lvl="2" indent="-285750">
                <a:buSzPct val="90000"/>
                <a:buFont typeface="Courier New" panose="02070309020205020404" pitchFamily="49" charset="0"/>
                <a:buChar char="o"/>
              </a:pPr>
              <a:r>
                <a:rPr lang="en-GB" sz="1600">
                  <a:latin typeface="Nunito Sans"/>
                  <a:cs typeface="Calibri" panose="020F0502020204030204"/>
                </a:rPr>
                <a:t>Planning for the management of potential issues</a:t>
              </a:r>
              <a:br>
                <a:rPr lang="en-GB" sz="1600">
                  <a:latin typeface="Nunito Sans"/>
                  <a:cs typeface="Calibri" panose="020F0502020204030204"/>
                </a:rPr>
              </a:br>
              <a:r>
                <a:rPr lang="en-GB" sz="1600">
                  <a:latin typeface="Nunito Sans"/>
                  <a:cs typeface="Calibri" panose="020F0502020204030204"/>
                </a:rPr>
                <a:t>(including complaints, SARs, data breaches, safeguarding issues, safety issues, etc.)</a:t>
              </a:r>
              <a:endParaRPr lang="en-GB" sz="1600"/>
            </a:p>
          </p:txBody>
        </p:sp>
      </p:grpSp>
    </p:spTree>
    <p:extLst>
      <p:ext uri="{BB962C8B-B14F-4D97-AF65-F5344CB8AC3E}">
        <p14:creationId xmlns:p14="http://schemas.microsoft.com/office/powerpoint/2010/main" val="41319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32E21CC1-6628-2FCB-8BFA-D32AAE36E16D}"/>
              </a:ext>
            </a:extLst>
          </p:cNvPr>
          <p:cNvSpPr txBox="1"/>
          <p:nvPr/>
        </p:nvSpPr>
        <p:spPr>
          <a:xfrm>
            <a:off x="196182" y="718748"/>
            <a:ext cx="6478303" cy="584775"/>
          </a:xfrm>
          <a:prstGeom prst="rect">
            <a:avLst/>
          </a:prstGeom>
          <a:noFill/>
        </p:spPr>
        <p:txBody>
          <a:bodyPr wrap="square" lIns="91440" tIns="45720" rIns="91440" bIns="45720" anchor="t">
            <a:spAutoFit/>
          </a:bodyPr>
          <a:lstStyle/>
          <a:p>
            <a:pPr marL="64770" marR="0" lvl="0" indent="0" algn="l" defTabSz="685800" rtl="0" eaLnBrk="1" fontAlgn="auto" latinLnBrk="0" hangingPunct="1">
              <a:lnSpc>
                <a:spcPct val="100000"/>
              </a:lnSpc>
              <a:spcBef>
                <a:spcPts val="2145"/>
              </a:spcBef>
              <a:spcAft>
                <a:spcPts val="0"/>
              </a:spcAft>
              <a:buClrTx/>
              <a:buSzTx/>
              <a:buFontTx/>
              <a:buNone/>
              <a:tabLst/>
              <a:defRPr/>
            </a:pPr>
            <a:r>
              <a:rPr lang="en-GB" sz="3200">
                <a:solidFill>
                  <a:schemeClr val="tx2"/>
                </a:solidFill>
                <a:latin typeface="Nunito Sans Black" panose="00000A00000000000000" pitchFamily="2" charset="0"/>
              </a:rPr>
              <a:t>Group Teams</a:t>
            </a:r>
          </a:p>
        </p:txBody>
      </p:sp>
      <p:grpSp>
        <p:nvGrpSpPr>
          <p:cNvPr id="3" name="Group 2">
            <a:extLst>
              <a:ext uri="{FF2B5EF4-FFF2-40B4-BE49-F238E27FC236}">
                <a16:creationId xmlns:a16="http://schemas.microsoft.com/office/drawing/2014/main" id="{E471AD16-F071-1CF6-69AF-E9B1C1B585BD}"/>
              </a:ext>
            </a:extLst>
          </p:cNvPr>
          <p:cNvGrpSpPr>
            <a:grpSpLocks/>
          </p:cNvGrpSpPr>
          <p:nvPr/>
        </p:nvGrpSpPr>
        <p:grpSpPr bwMode="auto">
          <a:xfrm>
            <a:off x="4877359" y="1398528"/>
            <a:ext cx="4535170" cy="4685639"/>
            <a:chOff x="4787" y="-1234"/>
            <a:chExt cx="7142" cy="8837"/>
          </a:xfrm>
        </p:grpSpPr>
        <p:sp>
          <p:nvSpPr>
            <p:cNvPr id="4" name="Freeform 22">
              <a:extLst>
                <a:ext uri="{FF2B5EF4-FFF2-40B4-BE49-F238E27FC236}">
                  <a16:creationId xmlns:a16="http://schemas.microsoft.com/office/drawing/2014/main" id="{03A46852-9CAB-0F90-1FD2-917E148C9AAB}"/>
                </a:ext>
              </a:extLst>
            </p:cNvPr>
            <p:cNvSpPr>
              <a:spLocks/>
            </p:cNvSpPr>
            <p:nvPr/>
          </p:nvSpPr>
          <p:spPr bwMode="auto">
            <a:xfrm>
              <a:off x="5807" y="270"/>
              <a:ext cx="5102" cy="6111"/>
            </a:xfrm>
            <a:custGeom>
              <a:avLst/>
              <a:gdLst>
                <a:gd name="T0" fmla="*/ 474 w 4334"/>
                <a:gd name="T1" fmla="*/ 0 h 4527"/>
                <a:gd name="T2" fmla="*/ 397 w 4334"/>
                <a:gd name="T3" fmla="*/ 6 h 4527"/>
                <a:gd name="T4" fmla="*/ 324 w 4334"/>
                <a:gd name="T5" fmla="*/ 24 h 4527"/>
                <a:gd name="T6" fmla="*/ 256 w 4334"/>
                <a:gd name="T7" fmla="*/ 53 h 4527"/>
                <a:gd name="T8" fmla="*/ 194 w 4334"/>
                <a:gd name="T9" fmla="*/ 91 h 4527"/>
                <a:gd name="T10" fmla="*/ 139 w 4334"/>
                <a:gd name="T11" fmla="*/ 139 h 4527"/>
                <a:gd name="T12" fmla="*/ 91 w 4334"/>
                <a:gd name="T13" fmla="*/ 194 h 4527"/>
                <a:gd name="T14" fmla="*/ 53 w 4334"/>
                <a:gd name="T15" fmla="*/ 256 h 4527"/>
                <a:gd name="T16" fmla="*/ 24 w 4334"/>
                <a:gd name="T17" fmla="*/ 324 h 4527"/>
                <a:gd name="T18" fmla="*/ 6 w 4334"/>
                <a:gd name="T19" fmla="*/ 397 h 4527"/>
                <a:gd name="T20" fmla="*/ 0 w 4334"/>
                <a:gd name="T21" fmla="*/ 474 h 4527"/>
                <a:gd name="T22" fmla="*/ 0 w 4334"/>
                <a:gd name="T23" fmla="*/ 4052 h 4527"/>
                <a:gd name="T24" fmla="*/ 6 w 4334"/>
                <a:gd name="T25" fmla="*/ 4129 h 4527"/>
                <a:gd name="T26" fmla="*/ 24 w 4334"/>
                <a:gd name="T27" fmla="*/ 4202 h 4527"/>
                <a:gd name="T28" fmla="*/ 53 w 4334"/>
                <a:gd name="T29" fmla="*/ 4270 h 4527"/>
                <a:gd name="T30" fmla="*/ 91 w 4334"/>
                <a:gd name="T31" fmla="*/ 4332 h 4527"/>
                <a:gd name="T32" fmla="*/ 139 w 4334"/>
                <a:gd name="T33" fmla="*/ 4387 h 4527"/>
                <a:gd name="T34" fmla="*/ 194 w 4334"/>
                <a:gd name="T35" fmla="*/ 4435 h 4527"/>
                <a:gd name="T36" fmla="*/ 256 w 4334"/>
                <a:gd name="T37" fmla="*/ 4473 h 4527"/>
                <a:gd name="T38" fmla="*/ 324 w 4334"/>
                <a:gd name="T39" fmla="*/ 4502 h 4527"/>
                <a:gd name="T40" fmla="*/ 397 w 4334"/>
                <a:gd name="T41" fmla="*/ 4520 h 4527"/>
                <a:gd name="T42" fmla="*/ 474 w 4334"/>
                <a:gd name="T43" fmla="*/ 4526 h 4527"/>
                <a:gd name="T44" fmla="*/ 3858 w 4334"/>
                <a:gd name="T45" fmla="*/ 4526 h 4527"/>
                <a:gd name="T46" fmla="*/ 3935 w 4334"/>
                <a:gd name="T47" fmla="*/ 4520 h 4527"/>
                <a:gd name="T48" fmla="*/ 4008 w 4334"/>
                <a:gd name="T49" fmla="*/ 4502 h 4527"/>
                <a:gd name="T50" fmla="*/ 4077 w 4334"/>
                <a:gd name="T51" fmla="*/ 4473 h 4527"/>
                <a:gd name="T52" fmla="*/ 4139 w 4334"/>
                <a:gd name="T53" fmla="*/ 4435 h 4527"/>
                <a:gd name="T54" fmla="*/ 4194 w 4334"/>
                <a:gd name="T55" fmla="*/ 4387 h 4527"/>
                <a:gd name="T56" fmla="*/ 4242 w 4334"/>
                <a:gd name="T57" fmla="*/ 4332 h 4527"/>
                <a:gd name="T58" fmla="*/ 4280 w 4334"/>
                <a:gd name="T59" fmla="*/ 4270 h 4527"/>
                <a:gd name="T60" fmla="*/ 4309 w 4334"/>
                <a:gd name="T61" fmla="*/ 4202 h 4527"/>
                <a:gd name="T62" fmla="*/ 4327 w 4334"/>
                <a:gd name="T63" fmla="*/ 4129 h 4527"/>
                <a:gd name="T64" fmla="*/ 4333 w 4334"/>
                <a:gd name="T65" fmla="*/ 4052 h 4527"/>
                <a:gd name="T66" fmla="*/ 4333 w 4334"/>
                <a:gd name="T67" fmla="*/ 474 h 4527"/>
                <a:gd name="T68" fmla="*/ 4327 w 4334"/>
                <a:gd name="T69" fmla="*/ 397 h 4527"/>
                <a:gd name="T70" fmla="*/ 4309 w 4334"/>
                <a:gd name="T71" fmla="*/ 324 h 4527"/>
                <a:gd name="T72" fmla="*/ 4280 w 4334"/>
                <a:gd name="T73" fmla="*/ 256 h 4527"/>
                <a:gd name="T74" fmla="*/ 4242 w 4334"/>
                <a:gd name="T75" fmla="*/ 194 h 4527"/>
                <a:gd name="T76" fmla="*/ 4194 w 4334"/>
                <a:gd name="T77" fmla="*/ 139 h 4527"/>
                <a:gd name="T78" fmla="*/ 4139 w 4334"/>
                <a:gd name="T79" fmla="*/ 91 h 4527"/>
                <a:gd name="T80" fmla="*/ 4077 w 4334"/>
                <a:gd name="T81" fmla="*/ 53 h 4527"/>
                <a:gd name="T82" fmla="*/ 4008 w 4334"/>
                <a:gd name="T83" fmla="*/ 24 h 4527"/>
                <a:gd name="T84" fmla="*/ 3935 w 4334"/>
                <a:gd name="T85" fmla="*/ 6 h 4527"/>
                <a:gd name="T86" fmla="*/ 3858 w 4334"/>
                <a:gd name="T87" fmla="*/ 0 h 4527"/>
                <a:gd name="T88" fmla="*/ 474 w 4334"/>
                <a:gd name="T89" fmla="*/ 0 h 4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4" h="4527">
                  <a:moveTo>
                    <a:pt x="474" y="0"/>
                  </a:moveTo>
                  <a:lnTo>
                    <a:pt x="397" y="6"/>
                  </a:lnTo>
                  <a:lnTo>
                    <a:pt x="324" y="24"/>
                  </a:lnTo>
                  <a:lnTo>
                    <a:pt x="256" y="53"/>
                  </a:lnTo>
                  <a:lnTo>
                    <a:pt x="194" y="91"/>
                  </a:lnTo>
                  <a:lnTo>
                    <a:pt x="139" y="139"/>
                  </a:lnTo>
                  <a:lnTo>
                    <a:pt x="91" y="194"/>
                  </a:lnTo>
                  <a:lnTo>
                    <a:pt x="53" y="256"/>
                  </a:lnTo>
                  <a:lnTo>
                    <a:pt x="24" y="324"/>
                  </a:lnTo>
                  <a:lnTo>
                    <a:pt x="6" y="397"/>
                  </a:lnTo>
                  <a:lnTo>
                    <a:pt x="0" y="474"/>
                  </a:lnTo>
                  <a:lnTo>
                    <a:pt x="0" y="4052"/>
                  </a:lnTo>
                  <a:lnTo>
                    <a:pt x="6" y="4129"/>
                  </a:lnTo>
                  <a:lnTo>
                    <a:pt x="24" y="4202"/>
                  </a:lnTo>
                  <a:lnTo>
                    <a:pt x="53" y="4270"/>
                  </a:lnTo>
                  <a:lnTo>
                    <a:pt x="91" y="4332"/>
                  </a:lnTo>
                  <a:lnTo>
                    <a:pt x="139" y="4387"/>
                  </a:lnTo>
                  <a:lnTo>
                    <a:pt x="194" y="4435"/>
                  </a:lnTo>
                  <a:lnTo>
                    <a:pt x="256" y="4473"/>
                  </a:lnTo>
                  <a:lnTo>
                    <a:pt x="324" y="4502"/>
                  </a:lnTo>
                  <a:lnTo>
                    <a:pt x="397" y="4520"/>
                  </a:lnTo>
                  <a:lnTo>
                    <a:pt x="474" y="4526"/>
                  </a:lnTo>
                  <a:lnTo>
                    <a:pt x="3858" y="4526"/>
                  </a:lnTo>
                  <a:lnTo>
                    <a:pt x="3935" y="4520"/>
                  </a:lnTo>
                  <a:lnTo>
                    <a:pt x="4008" y="4502"/>
                  </a:lnTo>
                  <a:lnTo>
                    <a:pt x="4077" y="4473"/>
                  </a:lnTo>
                  <a:lnTo>
                    <a:pt x="4139" y="4435"/>
                  </a:lnTo>
                  <a:lnTo>
                    <a:pt x="4194" y="4387"/>
                  </a:lnTo>
                  <a:lnTo>
                    <a:pt x="4242" y="4332"/>
                  </a:lnTo>
                  <a:lnTo>
                    <a:pt x="4280" y="4270"/>
                  </a:lnTo>
                  <a:lnTo>
                    <a:pt x="4309" y="4202"/>
                  </a:lnTo>
                  <a:lnTo>
                    <a:pt x="4327" y="4129"/>
                  </a:lnTo>
                  <a:lnTo>
                    <a:pt x="4333" y="4052"/>
                  </a:lnTo>
                  <a:lnTo>
                    <a:pt x="4333" y="474"/>
                  </a:lnTo>
                  <a:lnTo>
                    <a:pt x="4327" y="397"/>
                  </a:lnTo>
                  <a:lnTo>
                    <a:pt x="4309" y="324"/>
                  </a:lnTo>
                  <a:lnTo>
                    <a:pt x="4280" y="256"/>
                  </a:lnTo>
                  <a:lnTo>
                    <a:pt x="4242" y="194"/>
                  </a:lnTo>
                  <a:lnTo>
                    <a:pt x="4194" y="139"/>
                  </a:lnTo>
                  <a:lnTo>
                    <a:pt x="4139" y="91"/>
                  </a:lnTo>
                  <a:lnTo>
                    <a:pt x="4077" y="53"/>
                  </a:lnTo>
                  <a:lnTo>
                    <a:pt x="4008" y="24"/>
                  </a:lnTo>
                  <a:lnTo>
                    <a:pt x="3935" y="6"/>
                  </a:lnTo>
                  <a:lnTo>
                    <a:pt x="3858" y="0"/>
                  </a:lnTo>
                  <a:lnTo>
                    <a:pt x="474" y="0"/>
                  </a:lnTo>
                  <a:close/>
                </a:path>
              </a:pathLst>
            </a:custGeom>
            <a:noFill/>
            <a:ln w="28575">
              <a:solidFill>
                <a:srgbClr val="7413D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a:p>
          </p:txBody>
        </p:sp>
        <p:sp>
          <p:nvSpPr>
            <p:cNvPr id="5" name="Freeform 23">
              <a:extLst>
                <a:ext uri="{FF2B5EF4-FFF2-40B4-BE49-F238E27FC236}">
                  <a16:creationId xmlns:a16="http://schemas.microsoft.com/office/drawing/2014/main" id="{ACF8B75A-C47A-B950-6421-77DE88818BBA}"/>
                </a:ext>
              </a:extLst>
            </p:cNvPr>
            <p:cNvSpPr>
              <a:spLocks/>
            </p:cNvSpPr>
            <p:nvPr/>
          </p:nvSpPr>
          <p:spPr bwMode="auto">
            <a:xfrm>
              <a:off x="7337" y="-1234"/>
              <a:ext cx="2041" cy="2444"/>
            </a:xfrm>
            <a:custGeom>
              <a:avLst/>
              <a:gdLst>
                <a:gd name="T0" fmla="*/ 1676 w 1908"/>
                <a:gd name="T1" fmla="*/ 0 h 1907"/>
                <a:gd name="T2" fmla="*/ 230 w 1908"/>
                <a:gd name="T3" fmla="*/ 0 h 1907"/>
                <a:gd name="T4" fmla="*/ 157 w 1908"/>
                <a:gd name="T5" fmla="*/ 11 h 1907"/>
                <a:gd name="T6" fmla="*/ 94 w 1908"/>
                <a:gd name="T7" fmla="*/ 44 h 1907"/>
                <a:gd name="T8" fmla="*/ 44 w 1908"/>
                <a:gd name="T9" fmla="*/ 94 h 1907"/>
                <a:gd name="T10" fmla="*/ 11 w 1908"/>
                <a:gd name="T11" fmla="*/ 157 h 1907"/>
                <a:gd name="T12" fmla="*/ 0 w 1908"/>
                <a:gd name="T13" fmla="*/ 230 h 1907"/>
                <a:gd name="T14" fmla="*/ 0 w 1908"/>
                <a:gd name="T15" fmla="*/ 1676 h 1907"/>
                <a:gd name="T16" fmla="*/ 11 w 1908"/>
                <a:gd name="T17" fmla="*/ 1749 h 1907"/>
                <a:gd name="T18" fmla="*/ 44 w 1908"/>
                <a:gd name="T19" fmla="*/ 1812 h 1907"/>
                <a:gd name="T20" fmla="*/ 94 w 1908"/>
                <a:gd name="T21" fmla="*/ 1862 h 1907"/>
                <a:gd name="T22" fmla="*/ 157 w 1908"/>
                <a:gd name="T23" fmla="*/ 1895 h 1907"/>
                <a:gd name="T24" fmla="*/ 230 w 1908"/>
                <a:gd name="T25" fmla="*/ 1907 h 1907"/>
                <a:gd name="T26" fmla="*/ 1676 w 1908"/>
                <a:gd name="T27" fmla="*/ 1907 h 1907"/>
                <a:gd name="T28" fmla="*/ 1749 w 1908"/>
                <a:gd name="T29" fmla="*/ 1895 h 1907"/>
                <a:gd name="T30" fmla="*/ 1812 w 1908"/>
                <a:gd name="T31" fmla="*/ 1862 h 1907"/>
                <a:gd name="T32" fmla="*/ 1862 w 1908"/>
                <a:gd name="T33" fmla="*/ 1812 h 1907"/>
                <a:gd name="T34" fmla="*/ 1895 w 1908"/>
                <a:gd name="T35" fmla="*/ 1749 h 1907"/>
                <a:gd name="T36" fmla="*/ 1907 w 1908"/>
                <a:gd name="T37" fmla="*/ 1676 h 1907"/>
                <a:gd name="T38" fmla="*/ 1907 w 1908"/>
                <a:gd name="T39" fmla="*/ 230 h 1907"/>
                <a:gd name="T40" fmla="*/ 1895 w 1908"/>
                <a:gd name="T41" fmla="*/ 157 h 1907"/>
                <a:gd name="T42" fmla="*/ 1862 w 1908"/>
                <a:gd name="T43" fmla="*/ 94 h 1907"/>
                <a:gd name="T44" fmla="*/ 1812 w 1908"/>
                <a:gd name="T45" fmla="*/ 44 h 1907"/>
                <a:gd name="T46" fmla="*/ 1749 w 1908"/>
                <a:gd name="T47" fmla="*/ 11 h 1907"/>
                <a:gd name="T48" fmla="*/ 1676 w 1908"/>
                <a:gd name="T49"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7">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7414D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400" b="1">
                  <a:solidFill>
                    <a:schemeClr val="bg1"/>
                  </a:solidFill>
                </a:rPr>
                <a:t>Sections</a:t>
              </a:r>
            </a:p>
          </p:txBody>
        </p:sp>
        <p:sp>
          <p:nvSpPr>
            <p:cNvPr id="6" name="Freeform 24">
              <a:extLst>
                <a:ext uri="{FF2B5EF4-FFF2-40B4-BE49-F238E27FC236}">
                  <a16:creationId xmlns:a16="http://schemas.microsoft.com/office/drawing/2014/main" id="{428E12BA-FC38-F6BB-40B4-DFE3A924A148}"/>
                </a:ext>
              </a:extLst>
            </p:cNvPr>
            <p:cNvSpPr>
              <a:spLocks/>
            </p:cNvSpPr>
            <p:nvPr/>
          </p:nvSpPr>
          <p:spPr bwMode="auto">
            <a:xfrm>
              <a:off x="7111" y="1832"/>
              <a:ext cx="2494" cy="2987"/>
            </a:xfrm>
            <a:custGeom>
              <a:avLst/>
              <a:gdLst>
                <a:gd name="T0" fmla="*/ 2181 w 2482"/>
                <a:gd name="T1" fmla="*/ 0 h 2482"/>
                <a:gd name="T2" fmla="*/ 299 w 2482"/>
                <a:gd name="T3" fmla="*/ 0 h 2482"/>
                <a:gd name="T4" fmla="*/ 230 w 2482"/>
                <a:gd name="T5" fmla="*/ 7 h 2482"/>
                <a:gd name="T6" fmla="*/ 167 w 2482"/>
                <a:gd name="T7" fmla="*/ 30 h 2482"/>
                <a:gd name="T8" fmla="*/ 112 w 2482"/>
                <a:gd name="T9" fmla="*/ 65 h 2482"/>
                <a:gd name="T10" fmla="*/ 65 w 2482"/>
                <a:gd name="T11" fmla="*/ 112 h 2482"/>
                <a:gd name="T12" fmla="*/ 30 w 2482"/>
                <a:gd name="T13" fmla="*/ 167 h 2482"/>
                <a:gd name="T14" fmla="*/ 7 w 2482"/>
                <a:gd name="T15" fmla="*/ 230 h 2482"/>
                <a:gd name="T16" fmla="*/ 0 w 2482"/>
                <a:gd name="T17" fmla="*/ 299 h 2482"/>
                <a:gd name="T18" fmla="*/ 0 w 2482"/>
                <a:gd name="T19" fmla="*/ 2181 h 2482"/>
                <a:gd name="T20" fmla="*/ 7 w 2482"/>
                <a:gd name="T21" fmla="*/ 2250 h 2482"/>
                <a:gd name="T22" fmla="*/ 30 w 2482"/>
                <a:gd name="T23" fmla="*/ 2313 h 2482"/>
                <a:gd name="T24" fmla="*/ 65 w 2482"/>
                <a:gd name="T25" fmla="*/ 2369 h 2482"/>
                <a:gd name="T26" fmla="*/ 112 w 2482"/>
                <a:gd name="T27" fmla="*/ 2415 h 2482"/>
                <a:gd name="T28" fmla="*/ 167 w 2482"/>
                <a:gd name="T29" fmla="*/ 2450 h 2482"/>
                <a:gd name="T30" fmla="*/ 230 w 2482"/>
                <a:gd name="T31" fmla="*/ 2473 h 2482"/>
                <a:gd name="T32" fmla="*/ 299 w 2482"/>
                <a:gd name="T33" fmla="*/ 2481 h 2482"/>
                <a:gd name="T34" fmla="*/ 2181 w 2482"/>
                <a:gd name="T35" fmla="*/ 2481 h 2482"/>
                <a:gd name="T36" fmla="*/ 2250 w 2482"/>
                <a:gd name="T37" fmla="*/ 2473 h 2482"/>
                <a:gd name="T38" fmla="*/ 2313 w 2482"/>
                <a:gd name="T39" fmla="*/ 2450 h 2482"/>
                <a:gd name="T40" fmla="*/ 2369 w 2482"/>
                <a:gd name="T41" fmla="*/ 2415 h 2482"/>
                <a:gd name="T42" fmla="*/ 2415 w 2482"/>
                <a:gd name="T43" fmla="*/ 2369 h 2482"/>
                <a:gd name="T44" fmla="*/ 2450 w 2482"/>
                <a:gd name="T45" fmla="*/ 2313 h 2482"/>
                <a:gd name="T46" fmla="*/ 2473 w 2482"/>
                <a:gd name="T47" fmla="*/ 2250 h 2482"/>
                <a:gd name="T48" fmla="*/ 2481 w 2482"/>
                <a:gd name="T49" fmla="*/ 2181 h 2482"/>
                <a:gd name="T50" fmla="*/ 2481 w 2482"/>
                <a:gd name="T51" fmla="*/ 299 h 2482"/>
                <a:gd name="T52" fmla="*/ 2473 w 2482"/>
                <a:gd name="T53" fmla="*/ 230 h 2482"/>
                <a:gd name="T54" fmla="*/ 2450 w 2482"/>
                <a:gd name="T55" fmla="*/ 167 h 2482"/>
                <a:gd name="T56" fmla="*/ 2415 w 2482"/>
                <a:gd name="T57" fmla="*/ 112 h 2482"/>
                <a:gd name="T58" fmla="*/ 2369 w 2482"/>
                <a:gd name="T59" fmla="*/ 65 h 2482"/>
                <a:gd name="T60" fmla="*/ 2313 w 2482"/>
                <a:gd name="T61" fmla="*/ 30 h 2482"/>
                <a:gd name="T62" fmla="*/ 2250 w 2482"/>
                <a:gd name="T63" fmla="*/ 7 h 2482"/>
                <a:gd name="T64" fmla="*/ 2181 w 2482"/>
                <a:gd name="T65" fmla="*/ 0 h 2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2" h="2482">
                  <a:moveTo>
                    <a:pt x="2181" y="0"/>
                  </a:moveTo>
                  <a:lnTo>
                    <a:pt x="299" y="0"/>
                  </a:lnTo>
                  <a:lnTo>
                    <a:pt x="230" y="7"/>
                  </a:lnTo>
                  <a:lnTo>
                    <a:pt x="167" y="30"/>
                  </a:lnTo>
                  <a:lnTo>
                    <a:pt x="112" y="65"/>
                  </a:lnTo>
                  <a:lnTo>
                    <a:pt x="65" y="112"/>
                  </a:lnTo>
                  <a:lnTo>
                    <a:pt x="30" y="167"/>
                  </a:lnTo>
                  <a:lnTo>
                    <a:pt x="7" y="230"/>
                  </a:lnTo>
                  <a:lnTo>
                    <a:pt x="0" y="299"/>
                  </a:lnTo>
                  <a:lnTo>
                    <a:pt x="0" y="2181"/>
                  </a:lnTo>
                  <a:lnTo>
                    <a:pt x="7" y="2250"/>
                  </a:lnTo>
                  <a:lnTo>
                    <a:pt x="30" y="2313"/>
                  </a:lnTo>
                  <a:lnTo>
                    <a:pt x="65" y="2369"/>
                  </a:lnTo>
                  <a:lnTo>
                    <a:pt x="112" y="2415"/>
                  </a:lnTo>
                  <a:lnTo>
                    <a:pt x="167" y="2450"/>
                  </a:lnTo>
                  <a:lnTo>
                    <a:pt x="230" y="2473"/>
                  </a:lnTo>
                  <a:lnTo>
                    <a:pt x="299" y="2481"/>
                  </a:lnTo>
                  <a:lnTo>
                    <a:pt x="2181" y="2481"/>
                  </a:lnTo>
                  <a:lnTo>
                    <a:pt x="2250" y="2473"/>
                  </a:lnTo>
                  <a:lnTo>
                    <a:pt x="2313" y="2450"/>
                  </a:lnTo>
                  <a:lnTo>
                    <a:pt x="2369" y="2415"/>
                  </a:lnTo>
                  <a:lnTo>
                    <a:pt x="2415" y="2369"/>
                  </a:lnTo>
                  <a:lnTo>
                    <a:pt x="2450" y="2313"/>
                  </a:lnTo>
                  <a:lnTo>
                    <a:pt x="2473" y="2250"/>
                  </a:lnTo>
                  <a:lnTo>
                    <a:pt x="2481" y="2181"/>
                  </a:lnTo>
                  <a:lnTo>
                    <a:pt x="2481" y="299"/>
                  </a:lnTo>
                  <a:lnTo>
                    <a:pt x="2473" y="230"/>
                  </a:lnTo>
                  <a:lnTo>
                    <a:pt x="2450" y="167"/>
                  </a:lnTo>
                  <a:lnTo>
                    <a:pt x="2415" y="112"/>
                  </a:lnTo>
                  <a:lnTo>
                    <a:pt x="2369" y="65"/>
                  </a:lnTo>
                  <a:lnTo>
                    <a:pt x="2313" y="30"/>
                  </a:lnTo>
                  <a:lnTo>
                    <a:pt x="2250" y="7"/>
                  </a:lnTo>
                  <a:lnTo>
                    <a:pt x="2181" y="0"/>
                  </a:lnTo>
                  <a:close/>
                </a:path>
              </a:pathLst>
            </a:custGeom>
            <a:solidFill>
              <a:srgbClr val="7413D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800" b="1">
                  <a:solidFill>
                    <a:schemeClr val="bg1"/>
                  </a:solidFill>
                </a:rPr>
                <a:t>Group</a:t>
              </a:r>
              <a:endParaRPr lang="en-GB" sz="1400" b="1">
                <a:solidFill>
                  <a:schemeClr val="bg1"/>
                </a:solidFill>
              </a:endParaRPr>
            </a:p>
          </p:txBody>
        </p:sp>
        <p:sp>
          <p:nvSpPr>
            <p:cNvPr id="7" name="Freeform 28">
              <a:extLst>
                <a:ext uri="{FF2B5EF4-FFF2-40B4-BE49-F238E27FC236}">
                  <a16:creationId xmlns:a16="http://schemas.microsoft.com/office/drawing/2014/main" id="{FA8D905D-053C-CF54-55D0-248EC37CD20B}"/>
                </a:ext>
              </a:extLst>
            </p:cNvPr>
            <p:cNvSpPr>
              <a:spLocks/>
            </p:cNvSpPr>
            <p:nvPr/>
          </p:nvSpPr>
          <p:spPr bwMode="auto">
            <a:xfrm>
              <a:off x="9888" y="5159"/>
              <a:ext cx="2041" cy="2444"/>
            </a:xfrm>
            <a:prstGeom prst="roundRect">
              <a:avLst/>
            </a:prstGeom>
            <a:solidFill>
              <a:srgbClr val="FFB4E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400" b="1">
                  <a:solidFill>
                    <a:srgbClr val="7414DC"/>
                  </a:solidFill>
                </a:rPr>
                <a:t>Trustee Board</a:t>
              </a:r>
            </a:p>
          </p:txBody>
        </p:sp>
        <p:sp>
          <p:nvSpPr>
            <p:cNvPr id="8" name="Freeform 41">
              <a:extLst>
                <a:ext uri="{FF2B5EF4-FFF2-40B4-BE49-F238E27FC236}">
                  <a16:creationId xmlns:a16="http://schemas.microsoft.com/office/drawing/2014/main" id="{CF825447-0AD8-B24A-832F-FC88F8721528}"/>
                </a:ext>
              </a:extLst>
            </p:cNvPr>
            <p:cNvSpPr>
              <a:spLocks/>
            </p:cNvSpPr>
            <p:nvPr/>
          </p:nvSpPr>
          <p:spPr bwMode="auto">
            <a:xfrm>
              <a:off x="4787" y="5159"/>
              <a:ext cx="2041" cy="2444"/>
            </a:xfrm>
            <a:prstGeom prst="roundRect">
              <a:avLst/>
            </a:pr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400" b="1">
                  <a:solidFill>
                    <a:schemeClr val="bg1"/>
                  </a:solidFill>
                </a:rPr>
                <a:t>Group Leadership Team</a:t>
              </a:r>
            </a:p>
          </p:txBody>
        </p:sp>
      </p:grpSp>
      <p:sp>
        <p:nvSpPr>
          <p:cNvPr id="9" name="TextBox 8">
            <a:extLst>
              <a:ext uri="{FF2B5EF4-FFF2-40B4-BE49-F238E27FC236}">
                <a16:creationId xmlns:a16="http://schemas.microsoft.com/office/drawing/2014/main" id="{CC551064-E53C-EA92-488B-38533BA84DD7}"/>
              </a:ext>
            </a:extLst>
          </p:cNvPr>
          <p:cNvSpPr txBox="1"/>
          <p:nvPr/>
        </p:nvSpPr>
        <p:spPr>
          <a:xfrm>
            <a:off x="8934980" y="1173043"/>
            <a:ext cx="3114955" cy="1546577"/>
          </a:xfrm>
          <a:prstGeom prst="rect">
            <a:avLst/>
          </a:prstGeom>
          <a:noFill/>
        </p:spPr>
        <p:txBody>
          <a:bodyPr wrap="none" lIns="91440" tIns="45720" rIns="91440" bIns="45720" rtlCol="0" anchor="t">
            <a:spAutoFit/>
          </a:bodyPr>
          <a:lstStyle/>
          <a:p>
            <a:r>
              <a:rPr lang="en-GB" b="1">
                <a:latin typeface="Nunito Sans" panose="00000500000000000000" pitchFamily="2" charset="0"/>
              </a:rPr>
              <a:t>Group Leadership Team</a:t>
            </a:r>
          </a:p>
          <a:p>
            <a:pPr marL="285750" indent="-285750">
              <a:buFont typeface="Arial" panose="020B0604020202020204" pitchFamily="34" charset="0"/>
              <a:buChar char="•"/>
            </a:pPr>
            <a:r>
              <a:rPr lang="en-GB">
                <a:latin typeface="Nunito Sans" panose="00000500000000000000" pitchFamily="2" charset="0"/>
              </a:rPr>
              <a:t>Leadership/direction/management</a:t>
            </a:r>
          </a:p>
          <a:p>
            <a:pPr marL="285750" indent="-285750">
              <a:buFont typeface="Arial" panose="020B0604020202020204" pitchFamily="34" charset="0"/>
              <a:buChar char="•"/>
            </a:pPr>
            <a:r>
              <a:rPr lang="en-GB">
                <a:latin typeface="Nunito Sans" panose="00000500000000000000" pitchFamily="2" charset="0"/>
              </a:rPr>
              <a:t>Programme support</a:t>
            </a:r>
          </a:p>
          <a:p>
            <a:pPr marL="285750" indent="-285750">
              <a:buFont typeface="Arial" panose="020B0604020202020204" pitchFamily="34" charset="0"/>
              <a:buChar char="•"/>
            </a:pPr>
            <a:r>
              <a:rPr lang="en-GB">
                <a:latin typeface="Nunito Sans" panose="00000500000000000000" pitchFamily="2" charset="0"/>
              </a:rPr>
              <a:t>Volunteering Development</a:t>
            </a:r>
          </a:p>
          <a:p>
            <a:pPr marL="285750" indent="-285750">
              <a:buFont typeface="Arial" panose="020B0604020202020204" pitchFamily="34" charset="0"/>
              <a:buChar char="•"/>
            </a:pPr>
            <a:r>
              <a:rPr lang="en-GB">
                <a:latin typeface="Nunito Sans" panose="00000500000000000000" pitchFamily="2" charset="0"/>
              </a:rPr>
              <a:t>Community engagement</a:t>
            </a:r>
          </a:p>
          <a:p>
            <a:pPr marL="285750" indent="-285750">
              <a:buFont typeface="Arial" panose="020B0604020202020204" pitchFamily="34" charset="0"/>
              <a:buChar char="•"/>
            </a:pPr>
            <a:r>
              <a:rPr lang="en-GB">
                <a:latin typeface="Nunito Sans" panose="00000500000000000000" pitchFamily="2" charset="0"/>
              </a:rPr>
              <a:t>New provision</a:t>
            </a:r>
          </a:p>
          <a:p>
            <a:pPr marL="285750" indent="-285750">
              <a:buFont typeface="Arial" panose="020B0604020202020204" pitchFamily="34" charset="0"/>
              <a:buChar char="•"/>
            </a:pPr>
            <a:r>
              <a:rPr lang="en-GB">
                <a:latin typeface="Nunito Sans"/>
              </a:rPr>
              <a:t>Process support</a:t>
            </a:r>
          </a:p>
        </p:txBody>
      </p:sp>
      <p:sp>
        <p:nvSpPr>
          <p:cNvPr id="2" name="TextBox 1">
            <a:extLst>
              <a:ext uri="{FF2B5EF4-FFF2-40B4-BE49-F238E27FC236}">
                <a16:creationId xmlns:a16="http://schemas.microsoft.com/office/drawing/2014/main" id="{FABA23E5-1CD4-D815-59C9-5213566E7D92}"/>
              </a:ext>
            </a:extLst>
          </p:cNvPr>
          <p:cNvSpPr txBox="1"/>
          <p:nvPr/>
        </p:nvSpPr>
        <p:spPr>
          <a:xfrm>
            <a:off x="8934980" y="3061670"/>
            <a:ext cx="2264676" cy="1546577"/>
          </a:xfrm>
          <a:prstGeom prst="rect">
            <a:avLst/>
          </a:prstGeom>
          <a:noFill/>
        </p:spPr>
        <p:txBody>
          <a:bodyPr wrap="square" rtlCol="0">
            <a:spAutoFit/>
          </a:bodyPr>
          <a:lstStyle/>
          <a:p>
            <a:r>
              <a:rPr lang="en-US"/>
              <a:t>The Group Leadership Team and the Trustee Board can have sub-teams where appropriate.  </a:t>
            </a:r>
            <a:br>
              <a:rPr lang="en-US"/>
            </a:br>
            <a:endParaRPr lang="en-US"/>
          </a:p>
          <a:p>
            <a:r>
              <a:rPr lang="en-US"/>
              <a:t>Section teams may not have sub-teams.</a:t>
            </a:r>
            <a:endParaRPr lang="en-GB"/>
          </a:p>
        </p:txBody>
      </p:sp>
      <p:grpSp>
        <p:nvGrpSpPr>
          <p:cNvPr id="10" name="Group 9">
            <a:extLst>
              <a:ext uri="{FF2B5EF4-FFF2-40B4-BE49-F238E27FC236}">
                <a16:creationId xmlns:a16="http://schemas.microsoft.com/office/drawing/2014/main" id="{CA3C35C0-1790-AFDA-16F8-8F29202B0DF3}"/>
              </a:ext>
            </a:extLst>
          </p:cNvPr>
          <p:cNvGrpSpPr/>
          <p:nvPr/>
        </p:nvGrpSpPr>
        <p:grpSpPr>
          <a:xfrm>
            <a:off x="196182" y="1398528"/>
            <a:ext cx="4535118" cy="4536336"/>
            <a:chOff x="892017" y="1440457"/>
            <a:chExt cx="4535118" cy="4536336"/>
          </a:xfrm>
        </p:grpSpPr>
        <p:sp>
          <p:nvSpPr>
            <p:cNvPr id="11" name="Freeform 3">
              <a:extLst>
                <a:ext uri="{FF2B5EF4-FFF2-40B4-BE49-F238E27FC236}">
                  <a16:creationId xmlns:a16="http://schemas.microsoft.com/office/drawing/2014/main" id="{37AB9421-0619-87B7-5B94-1A2119C676CB}"/>
                </a:ext>
              </a:extLst>
            </p:cNvPr>
            <p:cNvSpPr>
              <a:spLocks/>
            </p:cNvSpPr>
            <p:nvPr/>
          </p:nvSpPr>
          <p:spPr bwMode="auto">
            <a:xfrm>
              <a:off x="1540095" y="2088641"/>
              <a:ext cx="3239688" cy="3240287"/>
            </a:xfrm>
            <a:custGeom>
              <a:avLst/>
              <a:gdLst>
                <a:gd name="T0" fmla="*/ 629 w 6453"/>
                <a:gd name="T1" fmla="*/ 4 h 6741"/>
                <a:gd name="T2" fmla="*/ 483 w 6453"/>
                <a:gd name="T3" fmla="*/ 36 h 6741"/>
                <a:gd name="T4" fmla="*/ 350 w 6453"/>
                <a:gd name="T5" fmla="*/ 96 h 6741"/>
                <a:gd name="T6" fmla="*/ 233 w 6453"/>
                <a:gd name="T7" fmla="*/ 182 h 6741"/>
                <a:gd name="T8" fmla="*/ 136 w 6453"/>
                <a:gd name="T9" fmla="*/ 289 h 6741"/>
                <a:gd name="T10" fmla="*/ 62 w 6453"/>
                <a:gd name="T11" fmla="*/ 415 h 6741"/>
                <a:gd name="T12" fmla="*/ 16 w 6453"/>
                <a:gd name="T13" fmla="*/ 555 h 6741"/>
                <a:gd name="T14" fmla="*/ 0 w 6453"/>
                <a:gd name="T15" fmla="*/ 707 h 6741"/>
                <a:gd name="T16" fmla="*/ 4 w 6453"/>
                <a:gd name="T17" fmla="*/ 6110 h 6741"/>
                <a:gd name="T18" fmla="*/ 36 w 6453"/>
                <a:gd name="T19" fmla="*/ 6257 h 6741"/>
                <a:gd name="T20" fmla="*/ 96 w 6453"/>
                <a:gd name="T21" fmla="*/ 6390 h 6741"/>
                <a:gd name="T22" fmla="*/ 182 w 6453"/>
                <a:gd name="T23" fmla="*/ 6507 h 6741"/>
                <a:gd name="T24" fmla="*/ 289 w 6453"/>
                <a:gd name="T25" fmla="*/ 6604 h 6741"/>
                <a:gd name="T26" fmla="*/ 415 w 6453"/>
                <a:gd name="T27" fmla="*/ 6677 h 6741"/>
                <a:gd name="T28" fmla="*/ 555 w 6453"/>
                <a:gd name="T29" fmla="*/ 6724 h 6741"/>
                <a:gd name="T30" fmla="*/ 707 w 6453"/>
                <a:gd name="T31" fmla="*/ 6740 h 6741"/>
                <a:gd name="T32" fmla="*/ 5822 w 6453"/>
                <a:gd name="T33" fmla="*/ 6736 h 6741"/>
                <a:gd name="T34" fmla="*/ 5969 w 6453"/>
                <a:gd name="T35" fmla="*/ 6704 h 6741"/>
                <a:gd name="T36" fmla="*/ 6102 w 6453"/>
                <a:gd name="T37" fmla="*/ 6644 h 6741"/>
                <a:gd name="T38" fmla="*/ 6219 w 6453"/>
                <a:gd name="T39" fmla="*/ 6558 h 6741"/>
                <a:gd name="T40" fmla="*/ 6316 w 6453"/>
                <a:gd name="T41" fmla="*/ 6451 h 6741"/>
                <a:gd name="T42" fmla="*/ 6390 w 6453"/>
                <a:gd name="T43" fmla="*/ 6325 h 6741"/>
                <a:gd name="T44" fmla="*/ 6436 w 6453"/>
                <a:gd name="T45" fmla="*/ 6185 h 6741"/>
                <a:gd name="T46" fmla="*/ 6452 w 6453"/>
                <a:gd name="T47" fmla="*/ 6033 h 6741"/>
                <a:gd name="T48" fmla="*/ 6448 w 6453"/>
                <a:gd name="T49" fmla="*/ 630 h 6741"/>
                <a:gd name="T50" fmla="*/ 6416 w 6453"/>
                <a:gd name="T51" fmla="*/ 483 h 6741"/>
                <a:gd name="T52" fmla="*/ 6356 w 6453"/>
                <a:gd name="T53" fmla="*/ 350 h 6741"/>
                <a:gd name="T54" fmla="*/ 6270 w 6453"/>
                <a:gd name="T55" fmla="*/ 233 h 6741"/>
                <a:gd name="T56" fmla="*/ 6163 w 6453"/>
                <a:gd name="T57" fmla="*/ 136 h 6741"/>
                <a:gd name="T58" fmla="*/ 6037 w 6453"/>
                <a:gd name="T59" fmla="*/ 62 h 6741"/>
                <a:gd name="T60" fmla="*/ 5897 w 6453"/>
                <a:gd name="T61" fmla="*/ 16 h 6741"/>
                <a:gd name="T62" fmla="*/ 5745 w 6453"/>
                <a:gd name="T63" fmla="*/ 0 h 6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53" h="6741">
                  <a:moveTo>
                    <a:pt x="707" y="0"/>
                  </a:moveTo>
                  <a:lnTo>
                    <a:pt x="629" y="4"/>
                  </a:lnTo>
                  <a:lnTo>
                    <a:pt x="555" y="16"/>
                  </a:lnTo>
                  <a:lnTo>
                    <a:pt x="483" y="36"/>
                  </a:lnTo>
                  <a:lnTo>
                    <a:pt x="415" y="62"/>
                  </a:lnTo>
                  <a:lnTo>
                    <a:pt x="350" y="96"/>
                  </a:lnTo>
                  <a:lnTo>
                    <a:pt x="289" y="136"/>
                  </a:lnTo>
                  <a:lnTo>
                    <a:pt x="233" y="182"/>
                  </a:lnTo>
                  <a:lnTo>
                    <a:pt x="182" y="233"/>
                  </a:lnTo>
                  <a:lnTo>
                    <a:pt x="136" y="289"/>
                  </a:lnTo>
                  <a:lnTo>
                    <a:pt x="96" y="350"/>
                  </a:lnTo>
                  <a:lnTo>
                    <a:pt x="62" y="415"/>
                  </a:lnTo>
                  <a:lnTo>
                    <a:pt x="36" y="483"/>
                  </a:lnTo>
                  <a:lnTo>
                    <a:pt x="16" y="555"/>
                  </a:lnTo>
                  <a:lnTo>
                    <a:pt x="4" y="630"/>
                  </a:lnTo>
                  <a:lnTo>
                    <a:pt x="0" y="707"/>
                  </a:lnTo>
                  <a:lnTo>
                    <a:pt x="0" y="6033"/>
                  </a:lnTo>
                  <a:lnTo>
                    <a:pt x="4" y="6110"/>
                  </a:lnTo>
                  <a:lnTo>
                    <a:pt x="16" y="6185"/>
                  </a:lnTo>
                  <a:lnTo>
                    <a:pt x="36" y="6257"/>
                  </a:lnTo>
                  <a:lnTo>
                    <a:pt x="62" y="6325"/>
                  </a:lnTo>
                  <a:lnTo>
                    <a:pt x="96" y="6390"/>
                  </a:lnTo>
                  <a:lnTo>
                    <a:pt x="136" y="6451"/>
                  </a:lnTo>
                  <a:lnTo>
                    <a:pt x="182" y="6507"/>
                  </a:lnTo>
                  <a:lnTo>
                    <a:pt x="233" y="6558"/>
                  </a:lnTo>
                  <a:lnTo>
                    <a:pt x="289" y="6604"/>
                  </a:lnTo>
                  <a:lnTo>
                    <a:pt x="350" y="6644"/>
                  </a:lnTo>
                  <a:lnTo>
                    <a:pt x="415" y="6677"/>
                  </a:lnTo>
                  <a:lnTo>
                    <a:pt x="483" y="6704"/>
                  </a:lnTo>
                  <a:lnTo>
                    <a:pt x="555" y="6724"/>
                  </a:lnTo>
                  <a:lnTo>
                    <a:pt x="629" y="6736"/>
                  </a:lnTo>
                  <a:lnTo>
                    <a:pt x="707" y="6740"/>
                  </a:lnTo>
                  <a:lnTo>
                    <a:pt x="5745" y="6740"/>
                  </a:lnTo>
                  <a:lnTo>
                    <a:pt x="5822" y="6736"/>
                  </a:lnTo>
                  <a:lnTo>
                    <a:pt x="5897" y="6724"/>
                  </a:lnTo>
                  <a:lnTo>
                    <a:pt x="5969" y="6704"/>
                  </a:lnTo>
                  <a:lnTo>
                    <a:pt x="6037" y="6677"/>
                  </a:lnTo>
                  <a:lnTo>
                    <a:pt x="6102" y="6644"/>
                  </a:lnTo>
                  <a:lnTo>
                    <a:pt x="6163" y="6604"/>
                  </a:lnTo>
                  <a:lnTo>
                    <a:pt x="6219" y="6558"/>
                  </a:lnTo>
                  <a:lnTo>
                    <a:pt x="6270" y="6507"/>
                  </a:lnTo>
                  <a:lnTo>
                    <a:pt x="6316" y="6451"/>
                  </a:lnTo>
                  <a:lnTo>
                    <a:pt x="6356" y="6390"/>
                  </a:lnTo>
                  <a:lnTo>
                    <a:pt x="6390" y="6325"/>
                  </a:lnTo>
                  <a:lnTo>
                    <a:pt x="6416" y="6257"/>
                  </a:lnTo>
                  <a:lnTo>
                    <a:pt x="6436" y="6185"/>
                  </a:lnTo>
                  <a:lnTo>
                    <a:pt x="6448" y="6110"/>
                  </a:lnTo>
                  <a:lnTo>
                    <a:pt x="6452" y="6033"/>
                  </a:lnTo>
                  <a:lnTo>
                    <a:pt x="6452" y="707"/>
                  </a:lnTo>
                  <a:lnTo>
                    <a:pt x="6448" y="630"/>
                  </a:lnTo>
                  <a:lnTo>
                    <a:pt x="6436" y="555"/>
                  </a:lnTo>
                  <a:lnTo>
                    <a:pt x="6416" y="483"/>
                  </a:lnTo>
                  <a:lnTo>
                    <a:pt x="6390" y="415"/>
                  </a:lnTo>
                  <a:lnTo>
                    <a:pt x="6356" y="350"/>
                  </a:lnTo>
                  <a:lnTo>
                    <a:pt x="6316" y="289"/>
                  </a:lnTo>
                  <a:lnTo>
                    <a:pt x="6270" y="233"/>
                  </a:lnTo>
                  <a:lnTo>
                    <a:pt x="6219" y="182"/>
                  </a:lnTo>
                  <a:lnTo>
                    <a:pt x="6163" y="136"/>
                  </a:lnTo>
                  <a:lnTo>
                    <a:pt x="6102" y="96"/>
                  </a:lnTo>
                  <a:lnTo>
                    <a:pt x="6037" y="62"/>
                  </a:lnTo>
                  <a:lnTo>
                    <a:pt x="5969" y="36"/>
                  </a:lnTo>
                  <a:lnTo>
                    <a:pt x="5897" y="16"/>
                  </a:lnTo>
                  <a:lnTo>
                    <a:pt x="5822" y="4"/>
                  </a:lnTo>
                  <a:lnTo>
                    <a:pt x="5745" y="0"/>
                  </a:lnTo>
                  <a:lnTo>
                    <a:pt x="707" y="0"/>
                  </a:lnTo>
                  <a:close/>
                </a:path>
              </a:pathLst>
            </a:custGeom>
            <a:noFill/>
            <a:ln w="28575">
              <a:solidFill>
                <a:srgbClr val="7413D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Freeform 5">
              <a:extLst>
                <a:ext uri="{FF2B5EF4-FFF2-40B4-BE49-F238E27FC236}">
                  <a16:creationId xmlns:a16="http://schemas.microsoft.com/office/drawing/2014/main" id="{5429C7E5-4BC4-124C-7FCB-5FF999D442CA}"/>
                </a:ext>
              </a:extLst>
            </p:cNvPr>
            <p:cNvSpPr>
              <a:spLocks/>
            </p:cNvSpPr>
            <p:nvPr/>
          </p:nvSpPr>
          <p:spPr bwMode="auto">
            <a:xfrm>
              <a:off x="4131387" y="3852895"/>
              <a:ext cx="1295748" cy="1295734"/>
            </a:xfrm>
            <a:prstGeom prst="roundRect">
              <a:avLst/>
            </a:prstGeom>
            <a:solidFill>
              <a:srgbClr val="006D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Team Member</a:t>
              </a:r>
            </a:p>
          </p:txBody>
        </p:sp>
        <p:sp>
          <p:nvSpPr>
            <p:cNvPr id="13" name="Freeform 6">
              <a:extLst>
                <a:ext uri="{FF2B5EF4-FFF2-40B4-BE49-F238E27FC236}">
                  <a16:creationId xmlns:a16="http://schemas.microsoft.com/office/drawing/2014/main" id="{952B424D-8284-5378-51A0-385716165BCF}"/>
                </a:ext>
              </a:extLst>
            </p:cNvPr>
            <p:cNvSpPr>
              <a:spLocks/>
            </p:cNvSpPr>
            <p:nvPr/>
          </p:nvSpPr>
          <p:spPr bwMode="auto">
            <a:xfrm>
              <a:off x="2511963" y="1440457"/>
              <a:ext cx="1295748" cy="1295734"/>
            </a:xfrm>
            <a:prstGeom prst="roundRect">
              <a:avLst/>
            </a:prstGeom>
            <a:solidFill>
              <a:srgbClr val="7413D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Team Leader(s)</a:t>
              </a:r>
            </a:p>
          </p:txBody>
        </p:sp>
        <p:sp>
          <p:nvSpPr>
            <p:cNvPr id="14" name="Freeform 7">
              <a:extLst>
                <a:ext uri="{FF2B5EF4-FFF2-40B4-BE49-F238E27FC236}">
                  <a16:creationId xmlns:a16="http://schemas.microsoft.com/office/drawing/2014/main" id="{5345431D-D276-A8FD-E30D-AB35E2D7B21B}"/>
                </a:ext>
              </a:extLst>
            </p:cNvPr>
            <p:cNvSpPr>
              <a:spLocks/>
            </p:cNvSpPr>
            <p:nvPr/>
          </p:nvSpPr>
          <p:spPr bwMode="auto">
            <a:xfrm>
              <a:off x="2367952" y="2916805"/>
              <a:ext cx="1583974" cy="1583957"/>
            </a:xfrm>
            <a:prstGeom prst="roundRect">
              <a:avLst/>
            </a:prstGeom>
            <a:solidFill>
              <a:srgbClr val="7413D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800" b="1">
                  <a:solidFill>
                    <a:schemeClr val="bg1"/>
                  </a:solidFill>
                </a:rPr>
                <a:t>Section Team</a:t>
              </a:r>
            </a:p>
          </p:txBody>
        </p:sp>
        <p:sp>
          <p:nvSpPr>
            <p:cNvPr id="15" name="Freeform 9">
              <a:extLst>
                <a:ext uri="{FF2B5EF4-FFF2-40B4-BE49-F238E27FC236}">
                  <a16:creationId xmlns:a16="http://schemas.microsoft.com/office/drawing/2014/main" id="{411F75E2-6B49-27AD-D7D2-76D61D5F6028}"/>
                </a:ext>
              </a:extLst>
            </p:cNvPr>
            <p:cNvSpPr>
              <a:spLocks/>
            </p:cNvSpPr>
            <p:nvPr/>
          </p:nvSpPr>
          <p:spPr bwMode="auto">
            <a:xfrm>
              <a:off x="892380" y="2455732"/>
              <a:ext cx="1295748" cy="1295734"/>
            </a:xfrm>
            <a:prstGeom prst="roundRect">
              <a:avLst/>
            </a:prstGeom>
            <a:solidFill>
              <a:srgbClr val="006D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Team Member</a:t>
              </a:r>
            </a:p>
          </p:txBody>
        </p:sp>
        <p:sp>
          <p:nvSpPr>
            <p:cNvPr id="16" name="Freeform 10">
              <a:extLst>
                <a:ext uri="{FF2B5EF4-FFF2-40B4-BE49-F238E27FC236}">
                  <a16:creationId xmlns:a16="http://schemas.microsoft.com/office/drawing/2014/main" id="{EDFC311C-C798-0A1B-C109-952CDAEC318C}"/>
                </a:ext>
              </a:extLst>
            </p:cNvPr>
            <p:cNvSpPr>
              <a:spLocks/>
            </p:cNvSpPr>
            <p:nvPr/>
          </p:nvSpPr>
          <p:spPr bwMode="auto">
            <a:xfrm>
              <a:off x="4131387" y="2455732"/>
              <a:ext cx="1295748" cy="1295734"/>
            </a:xfrm>
            <a:prstGeom prst="roundRect">
              <a:avLst/>
            </a:prstGeom>
            <a:solidFill>
              <a:srgbClr val="006D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Team Member</a:t>
              </a:r>
            </a:p>
          </p:txBody>
        </p:sp>
        <p:sp>
          <p:nvSpPr>
            <p:cNvPr id="17" name="Freeform 12">
              <a:extLst>
                <a:ext uri="{FF2B5EF4-FFF2-40B4-BE49-F238E27FC236}">
                  <a16:creationId xmlns:a16="http://schemas.microsoft.com/office/drawing/2014/main" id="{B7A502C6-5D65-81D2-7338-4886F6D4C0C5}"/>
                </a:ext>
              </a:extLst>
            </p:cNvPr>
            <p:cNvSpPr>
              <a:spLocks/>
            </p:cNvSpPr>
            <p:nvPr/>
          </p:nvSpPr>
          <p:spPr bwMode="auto">
            <a:xfrm>
              <a:off x="892017" y="3852895"/>
              <a:ext cx="1295748" cy="1295734"/>
            </a:xfrm>
            <a:prstGeom prst="roundRect">
              <a:avLst/>
            </a:pr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Young Leader</a:t>
              </a:r>
            </a:p>
          </p:txBody>
        </p:sp>
        <p:sp>
          <p:nvSpPr>
            <p:cNvPr id="18" name="Freeform 13">
              <a:extLst>
                <a:ext uri="{FF2B5EF4-FFF2-40B4-BE49-F238E27FC236}">
                  <a16:creationId xmlns:a16="http://schemas.microsoft.com/office/drawing/2014/main" id="{80530673-A594-EFB4-C84C-170E6A2F5958}"/>
                </a:ext>
              </a:extLst>
            </p:cNvPr>
            <p:cNvSpPr>
              <a:spLocks/>
            </p:cNvSpPr>
            <p:nvPr/>
          </p:nvSpPr>
          <p:spPr bwMode="auto">
            <a:xfrm>
              <a:off x="2511963" y="4681059"/>
              <a:ext cx="1295748" cy="1295734"/>
            </a:xfrm>
            <a:prstGeom prst="roundRect">
              <a:avLst/>
            </a:pr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Young Leader</a:t>
              </a:r>
            </a:p>
          </p:txBody>
        </p:sp>
      </p:grpSp>
    </p:spTree>
    <p:extLst>
      <p:ext uri="{BB962C8B-B14F-4D97-AF65-F5344CB8AC3E}">
        <p14:creationId xmlns:p14="http://schemas.microsoft.com/office/powerpoint/2010/main" val="379029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32E21CC1-6628-2FCB-8BFA-D32AAE36E16D}"/>
              </a:ext>
            </a:extLst>
          </p:cNvPr>
          <p:cNvSpPr txBox="1"/>
          <p:nvPr/>
        </p:nvSpPr>
        <p:spPr>
          <a:xfrm>
            <a:off x="320134" y="640565"/>
            <a:ext cx="6478303" cy="584775"/>
          </a:xfrm>
          <a:prstGeom prst="rect">
            <a:avLst/>
          </a:prstGeom>
          <a:noFill/>
        </p:spPr>
        <p:txBody>
          <a:bodyPr wrap="square" lIns="91440" tIns="45720" rIns="91440" bIns="45720" anchor="t">
            <a:spAutoFit/>
          </a:bodyPr>
          <a:lstStyle/>
          <a:p>
            <a:pPr marL="64770" marR="0" lvl="0" indent="0" algn="l" defTabSz="685800" rtl="0" eaLnBrk="1" fontAlgn="auto" latinLnBrk="0" hangingPunct="1">
              <a:lnSpc>
                <a:spcPct val="100000"/>
              </a:lnSpc>
              <a:spcBef>
                <a:spcPts val="2145"/>
              </a:spcBef>
              <a:spcAft>
                <a:spcPts val="0"/>
              </a:spcAft>
              <a:buClrTx/>
              <a:buSzTx/>
              <a:buFontTx/>
              <a:buNone/>
              <a:tabLst/>
              <a:defRPr/>
            </a:pPr>
            <a:r>
              <a:rPr lang="en-GB" sz="3200">
                <a:solidFill>
                  <a:schemeClr val="tx2"/>
                </a:solidFill>
                <a:latin typeface="Nunito Sans Black" panose="00000A00000000000000" pitchFamily="2" charset="0"/>
              </a:rPr>
              <a:t>District Teams</a:t>
            </a:r>
          </a:p>
        </p:txBody>
      </p:sp>
      <p:pic>
        <p:nvPicPr>
          <p:cNvPr id="20" name="Picture 19">
            <a:extLst>
              <a:ext uri="{FF2B5EF4-FFF2-40B4-BE49-F238E27FC236}">
                <a16:creationId xmlns:a16="http://schemas.microsoft.com/office/drawing/2014/main" id="{E1ABA890-2A92-8B40-4288-C63AC61A9717}"/>
              </a:ext>
            </a:extLst>
          </p:cNvPr>
          <p:cNvPicPr>
            <a:picLocks noChangeAspect="1"/>
          </p:cNvPicPr>
          <p:nvPr/>
        </p:nvPicPr>
        <p:blipFill>
          <a:blip r:embed="rId3"/>
          <a:stretch>
            <a:fillRect/>
          </a:stretch>
        </p:blipFill>
        <p:spPr>
          <a:xfrm>
            <a:off x="1749287" y="1193646"/>
            <a:ext cx="5218705" cy="5229657"/>
          </a:xfrm>
          <a:prstGeom prst="rect">
            <a:avLst/>
          </a:prstGeom>
        </p:spPr>
      </p:pic>
      <p:sp>
        <p:nvSpPr>
          <p:cNvPr id="2" name="TextBox 1">
            <a:extLst>
              <a:ext uri="{FF2B5EF4-FFF2-40B4-BE49-F238E27FC236}">
                <a16:creationId xmlns:a16="http://schemas.microsoft.com/office/drawing/2014/main" id="{5AC1D9F1-DA9C-8B2D-D6A6-BBCFEDF07C9C}"/>
              </a:ext>
            </a:extLst>
          </p:cNvPr>
          <p:cNvSpPr txBox="1"/>
          <p:nvPr/>
        </p:nvSpPr>
        <p:spPr>
          <a:xfrm>
            <a:off x="8161234" y="1040675"/>
            <a:ext cx="3623416" cy="4809009"/>
          </a:xfrm>
          <a:prstGeom prst="rect">
            <a:avLst/>
          </a:prstGeom>
          <a:noFill/>
        </p:spPr>
        <p:txBody>
          <a:bodyPr wrap="square" lIns="91440" tIns="45720" rIns="91440" bIns="45720" rtlCol="0" anchor="t">
            <a:spAutoFit/>
          </a:bodyPr>
          <a:lstStyle/>
          <a:p>
            <a:r>
              <a:rPr lang="en-GB" b="1">
                <a:cs typeface="Calibri" panose="020F0502020204030204"/>
              </a:rPr>
              <a:t>District Leadership team</a:t>
            </a:r>
          </a:p>
          <a:p>
            <a:pPr marL="285750" indent="-285750">
              <a:buFont typeface="Arial" panose="020B0604020202020204" pitchFamily="34" charset="0"/>
              <a:buChar char="•"/>
            </a:pPr>
            <a:r>
              <a:rPr lang="en-GB" sz="1200">
                <a:latin typeface="Nunito Sans" panose="00000500000000000000" pitchFamily="2" charset="0"/>
              </a:rPr>
              <a:t>Vision/direction/management</a:t>
            </a:r>
          </a:p>
          <a:p>
            <a:pPr marL="285750" indent="-285750">
              <a:buFont typeface="Arial" panose="020B0604020202020204" pitchFamily="34" charset="0"/>
              <a:buChar char="•"/>
            </a:pPr>
            <a:r>
              <a:rPr lang="en-GB" sz="1200"/>
              <a:t>Ensuring implementation of the District’s element of the Area Plan</a:t>
            </a:r>
          </a:p>
          <a:p>
            <a:pPr marL="285750" indent="-285750">
              <a:buFont typeface="Arial" panose="020B0604020202020204" pitchFamily="34" charset="0"/>
              <a:buChar char="•"/>
            </a:pPr>
            <a:r>
              <a:rPr lang="en-GB" sz="1200"/>
              <a:t>Incident management plans for District and Group incidents</a:t>
            </a:r>
          </a:p>
          <a:p>
            <a:endParaRPr lang="en-GB" b="1">
              <a:latin typeface="Nunito Sans" panose="00000500000000000000" pitchFamily="2" charset="0"/>
            </a:endParaRPr>
          </a:p>
          <a:p>
            <a:r>
              <a:rPr lang="en-GB" b="1">
                <a:latin typeface="Nunito Sans" panose="00000500000000000000" pitchFamily="2" charset="0"/>
              </a:rPr>
              <a:t>District 14-24 Team</a:t>
            </a:r>
          </a:p>
          <a:p>
            <a:pPr marL="285750" indent="-285750">
              <a:buFont typeface="Arial" panose="020B0604020202020204" pitchFamily="34" charset="0"/>
              <a:buChar char="•"/>
            </a:pPr>
            <a:r>
              <a:rPr lang="en-GB" sz="1200"/>
              <a:t>Similar to the Group Leadership Team for Explorers (including Young Leaders) and Network</a:t>
            </a:r>
          </a:p>
          <a:p>
            <a:endParaRPr lang="en-GB" b="1">
              <a:latin typeface="Nunito Sans" panose="00000500000000000000" pitchFamily="2" charset="0"/>
            </a:endParaRPr>
          </a:p>
          <a:p>
            <a:r>
              <a:rPr lang="en-GB" b="1">
                <a:latin typeface="Nunito Sans" panose="00000500000000000000" pitchFamily="2" charset="0"/>
              </a:rPr>
              <a:t>District Programme Team</a:t>
            </a:r>
          </a:p>
          <a:p>
            <a:pPr marL="285750" indent="-285750">
              <a:buFont typeface="Arial" panose="020B0604020202020204" pitchFamily="34" charset="0"/>
              <a:buChar char="•"/>
            </a:pPr>
            <a:r>
              <a:rPr lang="en-GB" sz="1200">
                <a:latin typeface="Nunito Sans" panose="00000500000000000000" pitchFamily="2" charset="0"/>
              </a:rPr>
              <a:t>Programme support for all sections</a:t>
            </a:r>
          </a:p>
          <a:p>
            <a:pPr>
              <a:spcBef>
                <a:spcPts val="1200"/>
              </a:spcBef>
            </a:pPr>
            <a:r>
              <a:rPr lang="en-GB" b="1">
                <a:latin typeface="Nunito Sans" panose="00000500000000000000" pitchFamily="2" charset="0"/>
              </a:rPr>
              <a:t>District Volunteering Development Team</a:t>
            </a:r>
          </a:p>
          <a:p>
            <a:pPr marL="285750" indent="-285750">
              <a:buFont typeface="Arial" panose="020B0604020202020204" pitchFamily="34" charset="0"/>
              <a:buChar char="•"/>
            </a:pPr>
            <a:r>
              <a:rPr lang="en-GB" sz="1200">
                <a:latin typeface="Nunito Sans" panose="00000500000000000000" pitchFamily="2" charset="0"/>
              </a:rPr>
              <a:t>Volunteering Development for members of the District’s Teams</a:t>
            </a:r>
          </a:p>
          <a:p>
            <a:pPr marL="285750" indent="-285750">
              <a:buFont typeface="Arial" panose="020B0604020202020204" pitchFamily="34" charset="0"/>
              <a:buChar char="•"/>
            </a:pPr>
            <a:r>
              <a:rPr lang="en-GB" sz="1200">
                <a:latin typeface="Nunito Sans" panose="00000500000000000000" pitchFamily="2" charset="0"/>
              </a:rPr>
              <a:t>Volunteering Development support for Groups’ teams</a:t>
            </a:r>
          </a:p>
          <a:p>
            <a:pPr>
              <a:spcBef>
                <a:spcPts val="1200"/>
              </a:spcBef>
            </a:pPr>
            <a:r>
              <a:rPr lang="en-GB" b="1">
                <a:latin typeface="Nunito Sans" panose="00000500000000000000" pitchFamily="2" charset="0"/>
              </a:rPr>
              <a:t>District Support team</a:t>
            </a:r>
          </a:p>
          <a:p>
            <a:pPr marL="285750" indent="-285750">
              <a:buFont typeface="Arial" panose="020B0604020202020204" pitchFamily="34" charset="0"/>
              <a:buChar char="•"/>
            </a:pPr>
            <a:r>
              <a:rPr lang="en-GB" sz="1200">
                <a:latin typeface="Nunito Sans" panose="00000500000000000000" pitchFamily="2" charset="0"/>
              </a:rPr>
              <a:t>Community engagement</a:t>
            </a:r>
          </a:p>
          <a:p>
            <a:pPr marL="285750" indent="-285750">
              <a:buFont typeface="Arial" panose="020B0604020202020204" pitchFamily="34" charset="0"/>
              <a:buChar char="•"/>
            </a:pPr>
            <a:r>
              <a:rPr lang="en-GB" sz="1200">
                <a:latin typeface="Nunito Sans" panose="00000500000000000000" pitchFamily="2" charset="0"/>
              </a:rPr>
              <a:t>New provision</a:t>
            </a:r>
          </a:p>
          <a:p>
            <a:pPr marL="285750" indent="-285750">
              <a:buFont typeface="Arial" panose="020B0604020202020204" pitchFamily="34" charset="0"/>
              <a:buChar char="•"/>
            </a:pPr>
            <a:r>
              <a:rPr lang="en-GB" sz="1200">
                <a:latin typeface="Nunito Sans"/>
              </a:rPr>
              <a:t>Process support for the District &amp; its Groups</a:t>
            </a:r>
          </a:p>
        </p:txBody>
      </p:sp>
      <p:sp>
        <p:nvSpPr>
          <p:cNvPr id="3" name="TextBox 2">
            <a:extLst>
              <a:ext uri="{FF2B5EF4-FFF2-40B4-BE49-F238E27FC236}">
                <a16:creationId xmlns:a16="http://schemas.microsoft.com/office/drawing/2014/main" id="{4E802B92-B620-A333-D139-5D9F1DA6E433}"/>
              </a:ext>
            </a:extLst>
          </p:cNvPr>
          <p:cNvSpPr txBox="1"/>
          <p:nvPr/>
        </p:nvSpPr>
        <p:spPr>
          <a:xfrm>
            <a:off x="8161234" y="6169387"/>
            <a:ext cx="3881087" cy="507831"/>
          </a:xfrm>
          <a:prstGeom prst="rect">
            <a:avLst/>
          </a:prstGeom>
          <a:noFill/>
        </p:spPr>
        <p:txBody>
          <a:bodyPr wrap="square" rtlCol="0">
            <a:spAutoFit/>
          </a:bodyPr>
          <a:lstStyle/>
          <a:p>
            <a:r>
              <a:rPr lang="en-US"/>
              <a:t>Each of these teams (except Section Teams) </a:t>
            </a:r>
            <a:br>
              <a:rPr lang="en-US"/>
            </a:br>
            <a:r>
              <a:rPr lang="en-US"/>
              <a:t>can have sub-teams where appropriate.</a:t>
            </a:r>
            <a:endParaRPr lang="en-GB"/>
          </a:p>
        </p:txBody>
      </p:sp>
    </p:spTree>
    <p:extLst>
      <p:ext uri="{BB962C8B-B14F-4D97-AF65-F5344CB8AC3E}">
        <p14:creationId xmlns:p14="http://schemas.microsoft.com/office/powerpoint/2010/main" val="2297656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9863BB-6FFE-D895-4E1E-18E33BF53740}"/>
              </a:ext>
            </a:extLst>
          </p:cNvPr>
          <p:cNvSpPr txBox="1"/>
          <p:nvPr/>
        </p:nvSpPr>
        <p:spPr>
          <a:xfrm>
            <a:off x="7378320" y="5754770"/>
            <a:ext cx="3880229" cy="507831"/>
          </a:xfrm>
          <a:prstGeom prst="rect">
            <a:avLst/>
          </a:prstGeom>
          <a:noFill/>
        </p:spPr>
        <p:txBody>
          <a:bodyPr wrap="square" rtlCol="0">
            <a:spAutoFit/>
          </a:bodyPr>
          <a:lstStyle/>
          <a:p>
            <a:r>
              <a:rPr lang="en-US"/>
              <a:t>Each of these teams can have sub-teams, where appropriate.</a:t>
            </a:r>
            <a:endParaRPr lang="en-GB"/>
          </a:p>
        </p:txBody>
      </p:sp>
      <p:sp>
        <p:nvSpPr>
          <p:cNvPr id="5" name="TextBox 4">
            <a:extLst>
              <a:ext uri="{FF2B5EF4-FFF2-40B4-BE49-F238E27FC236}">
                <a16:creationId xmlns:a16="http://schemas.microsoft.com/office/drawing/2014/main" id="{20A0F50C-177F-9D60-95A8-EA41E894D3BD}"/>
              </a:ext>
            </a:extLst>
          </p:cNvPr>
          <p:cNvSpPr txBox="1"/>
          <p:nvPr/>
        </p:nvSpPr>
        <p:spPr>
          <a:xfrm>
            <a:off x="7378321" y="1199677"/>
            <a:ext cx="4453331" cy="4555093"/>
          </a:xfrm>
          <a:prstGeom prst="rect">
            <a:avLst/>
          </a:prstGeom>
          <a:noFill/>
        </p:spPr>
        <p:txBody>
          <a:bodyPr wrap="square" lIns="91440" tIns="45720" rIns="91440" bIns="45720" rtlCol="0" anchor="t">
            <a:spAutoFit/>
          </a:bodyPr>
          <a:lstStyle/>
          <a:p>
            <a:r>
              <a:rPr lang="en-GB" b="1">
                <a:cs typeface="Calibri" panose="020F0502020204030204"/>
              </a:rPr>
              <a:t>Area Leadership team</a:t>
            </a:r>
          </a:p>
          <a:p>
            <a:pPr marL="285750" indent="-285750">
              <a:buFont typeface="Arial" panose="020B0604020202020204" pitchFamily="34" charset="0"/>
              <a:buChar char="•"/>
            </a:pPr>
            <a:r>
              <a:rPr lang="en-GB">
                <a:latin typeface="Nunito Sans" panose="00000500000000000000" pitchFamily="2" charset="0"/>
              </a:rPr>
              <a:t>Vision/direction/management</a:t>
            </a:r>
          </a:p>
          <a:p>
            <a:pPr marL="285750" indent="-285750">
              <a:buFont typeface="Arial" panose="020B0604020202020204" pitchFamily="34" charset="0"/>
              <a:buChar char="•"/>
            </a:pPr>
            <a:r>
              <a:rPr lang="en-GB"/>
              <a:t>Develop &amp; implement Area Plan</a:t>
            </a:r>
          </a:p>
          <a:p>
            <a:pPr marL="285750" indent="-285750">
              <a:buFont typeface="Arial" panose="020B0604020202020204" pitchFamily="34" charset="0"/>
              <a:buChar char="•"/>
            </a:pPr>
            <a:r>
              <a:rPr lang="en-GB"/>
              <a:t>Maintain incident management plans </a:t>
            </a:r>
            <a:r>
              <a:rPr lang="en-GB">
                <a:latin typeface="Nunito Sans"/>
              </a:rPr>
              <a:t>for ‘Area’ incidents</a:t>
            </a:r>
            <a:endParaRPr lang="en-GB"/>
          </a:p>
          <a:p>
            <a:endParaRPr lang="en-GB" b="1">
              <a:latin typeface="Nunito Sans" panose="00000500000000000000" pitchFamily="2" charset="0"/>
            </a:endParaRPr>
          </a:p>
          <a:p>
            <a:r>
              <a:rPr lang="en-GB" b="1">
                <a:latin typeface="Nunito Sans" panose="00000500000000000000" pitchFamily="2" charset="0"/>
              </a:rPr>
              <a:t>Area Programme Team</a:t>
            </a:r>
          </a:p>
          <a:p>
            <a:pPr marL="285750" indent="-285750">
              <a:buFont typeface="Arial" panose="020B0604020202020204" pitchFamily="34" charset="0"/>
              <a:buChar char="•"/>
            </a:pPr>
            <a:r>
              <a:rPr lang="en-GB">
                <a:latin typeface="Nunito Sans" panose="00000500000000000000" pitchFamily="2" charset="0"/>
              </a:rPr>
              <a:t>Supporting District Programme Teams</a:t>
            </a:r>
          </a:p>
          <a:p>
            <a:pPr>
              <a:spcBef>
                <a:spcPts val="1200"/>
              </a:spcBef>
            </a:pPr>
            <a:r>
              <a:rPr lang="en-GB" b="1">
                <a:latin typeface="Nunito Sans" panose="00000500000000000000" pitchFamily="2" charset="0"/>
              </a:rPr>
              <a:t>Area Volunteering Development Team</a:t>
            </a:r>
          </a:p>
          <a:p>
            <a:pPr marL="285750" indent="-285750">
              <a:buFont typeface="Arial" panose="020B0604020202020204" pitchFamily="34" charset="0"/>
              <a:buChar char="•"/>
            </a:pPr>
            <a:r>
              <a:rPr lang="en-GB">
                <a:latin typeface="Nunito Sans" panose="00000500000000000000" pitchFamily="2" charset="0"/>
              </a:rPr>
              <a:t>Volunteering Development for members of the Area’s Teams</a:t>
            </a:r>
          </a:p>
          <a:p>
            <a:pPr marL="285750" indent="-285750">
              <a:buFont typeface="Arial" panose="020B0604020202020204" pitchFamily="34" charset="0"/>
              <a:buChar char="•"/>
            </a:pPr>
            <a:r>
              <a:rPr lang="en-GB">
                <a:latin typeface="Nunito Sans" panose="00000500000000000000" pitchFamily="2" charset="0"/>
              </a:rPr>
              <a:t>Supporting District Volunteering Development Teams</a:t>
            </a:r>
          </a:p>
          <a:p>
            <a:pPr>
              <a:spcBef>
                <a:spcPts val="1200"/>
              </a:spcBef>
            </a:pPr>
            <a:r>
              <a:rPr lang="en-GB" b="1">
                <a:latin typeface="Nunito Sans" panose="00000500000000000000" pitchFamily="2" charset="0"/>
              </a:rPr>
              <a:t>Support team</a:t>
            </a:r>
          </a:p>
          <a:p>
            <a:pPr marL="285750" indent="-285750">
              <a:buFont typeface="Arial" panose="020B0604020202020204" pitchFamily="34" charset="0"/>
              <a:buChar char="•"/>
            </a:pPr>
            <a:r>
              <a:rPr lang="en-GB">
                <a:latin typeface="Nunito Sans" panose="00000500000000000000" pitchFamily="2" charset="0"/>
              </a:rPr>
              <a:t>Area-wide view for </a:t>
            </a:r>
          </a:p>
          <a:p>
            <a:pPr marL="628650" lvl="1" indent="-285750">
              <a:buSzPct val="90000"/>
              <a:buFont typeface="Courier New" panose="02070309020205020404" pitchFamily="49" charset="0"/>
              <a:buChar char="o"/>
            </a:pPr>
            <a:r>
              <a:rPr lang="en-GB">
                <a:latin typeface="Nunito Sans" panose="00000500000000000000" pitchFamily="2" charset="0"/>
              </a:rPr>
              <a:t>Community engagement</a:t>
            </a:r>
          </a:p>
          <a:p>
            <a:pPr marL="628650" lvl="1" indent="-285750">
              <a:buSzPct val="90000"/>
              <a:buFont typeface="Courier New" panose="02070309020205020404" pitchFamily="49" charset="0"/>
              <a:buChar char="o"/>
            </a:pPr>
            <a:r>
              <a:rPr lang="en-GB">
                <a:latin typeface="Nunito Sans" panose="00000500000000000000" pitchFamily="2" charset="0"/>
              </a:rPr>
              <a:t>New provision</a:t>
            </a:r>
          </a:p>
          <a:p>
            <a:pPr marL="628650" lvl="1" indent="-285750">
              <a:buSzPct val="90000"/>
              <a:buFont typeface="Courier New" panose="02070309020205020404" pitchFamily="49" charset="0"/>
              <a:buChar char="o"/>
            </a:pPr>
            <a:r>
              <a:rPr lang="en-GB">
                <a:latin typeface="Nunito Sans"/>
              </a:rPr>
              <a:t>Process support for the Area and, where appropriate, its Districts and Groups</a:t>
            </a:r>
          </a:p>
          <a:p>
            <a:endParaRPr lang="en-GB">
              <a:latin typeface="Nunito Sans"/>
            </a:endParaRPr>
          </a:p>
        </p:txBody>
      </p:sp>
      <p:grpSp>
        <p:nvGrpSpPr>
          <p:cNvPr id="6" name="Group 5">
            <a:extLst>
              <a:ext uri="{FF2B5EF4-FFF2-40B4-BE49-F238E27FC236}">
                <a16:creationId xmlns:a16="http://schemas.microsoft.com/office/drawing/2014/main" id="{CAC9CCF5-D3F5-966D-F43A-43A4DDFD1105}"/>
              </a:ext>
            </a:extLst>
          </p:cNvPr>
          <p:cNvGrpSpPr/>
          <p:nvPr/>
        </p:nvGrpSpPr>
        <p:grpSpPr>
          <a:xfrm>
            <a:off x="1269836" y="1484277"/>
            <a:ext cx="4826164" cy="4581556"/>
            <a:chOff x="102411" y="-18886"/>
            <a:chExt cx="4492838" cy="4581556"/>
          </a:xfrm>
        </p:grpSpPr>
        <p:sp>
          <p:nvSpPr>
            <p:cNvPr id="7" name="Freeform 54">
              <a:extLst>
                <a:ext uri="{FF2B5EF4-FFF2-40B4-BE49-F238E27FC236}">
                  <a16:creationId xmlns:a16="http://schemas.microsoft.com/office/drawing/2014/main" id="{3E3330B2-7652-05D9-FA34-B36C4FC180F2}"/>
                </a:ext>
              </a:extLst>
            </p:cNvPr>
            <p:cNvSpPr>
              <a:spLocks/>
            </p:cNvSpPr>
            <p:nvPr/>
          </p:nvSpPr>
          <p:spPr bwMode="auto">
            <a:xfrm>
              <a:off x="701039" y="632460"/>
              <a:ext cx="3240000" cy="3240000"/>
            </a:xfrm>
            <a:custGeom>
              <a:avLst/>
              <a:gdLst>
                <a:gd name="T0" fmla="*/ 474 w 4334"/>
                <a:gd name="T1" fmla="*/ 0 h 4526"/>
                <a:gd name="T2" fmla="*/ 397 w 4334"/>
                <a:gd name="T3" fmla="*/ 6 h 4526"/>
                <a:gd name="T4" fmla="*/ 324 w 4334"/>
                <a:gd name="T5" fmla="*/ 24 h 4526"/>
                <a:gd name="T6" fmla="*/ 256 w 4334"/>
                <a:gd name="T7" fmla="*/ 53 h 4526"/>
                <a:gd name="T8" fmla="*/ 194 w 4334"/>
                <a:gd name="T9" fmla="*/ 91 h 4526"/>
                <a:gd name="T10" fmla="*/ 139 w 4334"/>
                <a:gd name="T11" fmla="*/ 139 h 4526"/>
                <a:gd name="T12" fmla="*/ 91 w 4334"/>
                <a:gd name="T13" fmla="*/ 194 h 4526"/>
                <a:gd name="T14" fmla="*/ 53 w 4334"/>
                <a:gd name="T15" fmla="*/ 256 h 4526"/>
                <a:gd name="T16" fmla="*/ 24 w 4334"/>
                <a:gd name="T17" fmla="*/ 324 h 4526"/>
                <a:gd name="T18" fmla="*/ 6 w 4334"/>
                <a:gd name="T19" fmla="*/ 397 h 4526"/>
                <a:gd name="T20" fmla="*/ 0 w 4334"/>
                <a:gd name="T21" fmla="*/ 474 h 4526"/>
                <a:gd name="T22" fmla="*/ 0 w 4334"/>
                <a:gd name="T23" fmla="*/ 4052 h 4526"/>
                <a:gd name="T24" fmla="*/ 6 w 4334"/>
                <a:gd name="T25" fmla="*/ 4129 h 4526"/>
                <a:gd name="T26" fmla="*/ 24 w 4334"/>
                <a:gd name="T27" fmla="*/ 4202 h 4526"/>
                <a:gd name="T28" fmla="*/ 53 w 4334"/>
                <a:gd name="T29" fmla="*/ 4270 h 4526"/>
                <a:gd name="T30" fmla="*/ 91 w 4334"/>
                <a:gd name="T31" fmla="*/ 4332 h 4526"/>
                <a:gd name="T32" fmla="*/ 139 w 4334"/>
                <a:gd name="T33" fmla="*/ 4387 h 4526"/>
                <a:gd name="T34" fmla="*/ 194 w 4334"/>
                <a:gd name="T35" fmla="*/ 4435 h 4526"/>
                <a:gd name="T36" fmla="*/ 256 w 4334"/>
                <a:gd name="T37" fmla="*/ 4473 h 4526"/>
                <a:gd name="T38" fmla="*/ 324 w 4334"/>
                <a:gd name="T39" fmla="*/ 4502 h 4526"/>
                <a:gd name="T40" fmla="*/ 397 w 4334"/>
                <a:gd name="T41" fmla="*/ 4520 h 4526"/>
                <a:gd name="T42" fmla="*/ 474 w 4334"/>
                <a:gd name="T43" fmla="*/ 4526 h 4526"/>
                <a:gd name="T44" fmla="*/ 3858 w 4334"/>
                <a:gd name="T45" fmla="*/ 4526 h 4526"/>
                <a:gd name="T46" fmla="*/ 3935 w 4334"/>
                <a:gd name="T47" fmla="*/ 4520 h 4526"/>
                <a:gd name="T48" fmla="*/ 4008 w 4334"/>
                <a:gd name="T49" fmla="*/ 4502 h 4526"/>
                <a:gd name="T50" fmla="*/ 4077 w 4334"/>
                <a:gd name="T51" fmla="*/ 4473 h 4526"/>
                <a:gd name="T52" fmla="*/ 4139 w 4334"/>
                <a:gd name="T53" fmla="*/ 4435 h 4526"/>
                <a:gd name="T54" fmla="*/ 4194 w 4334"/>
                <a:gd name="T55" fmla="*/ 4387 h 4526"/>
                <a:gd name="T56" fmla="*/ 4242 w 4334"/>
                <a:gd name="T57" fmla="*/ 4332 h 4526"/>
                <a:gd name="T58" fmla="*/ 4280 w 4334"/>
                <a:gd name="T59" fmla="*/ 4270 h 4526"/>
                <a:gd name="T60" fmla="*/ 4309 w 4334"/>
                <a:gd name="T61" fmla="*/ 4202 h 4526"/>
                <a:gd name="T62" fmla="*/ 4327 w 4334"/>
                <a:gd name="T63" fmla="*/ 4129 h 4526"/>
                <a:gd name="T64" fmla="*/ 4333 w 4334"/>
                <a:gd name="T65" fmla="*/ 4052 h 4526"/>
                <a:gd name="T66" fmla="*/ 4333 w 4334"/>
                <a:gd name="T67" fmla="*/ 474 h 4526"/>
                <a:gd name="T68" fmla="*/ 4327 w 4334"/>
                <a:gd name="T69" fmla="*/ 397 h 4526"/>
                <a:gd name="T70" fmla="*/ 4309 w 4334"/>
                <a:gd name="T71" fmla="*/ 324 h 4526"/>
                <a:gd name="T72" fmla="*/ 4280 w 4334"/>
                <a:gd name="T73" fmla="*/ 256 h 4526"/>
                <a:gd name="T74" fmla="*/ 4242 w 4334"/>
                <a:gd name="T75" fmla="*/ 194 h 4526"/>
                <a:gd name="T76" fmla="*/ 4194 w 4334"/>
                <a:gd name="T77" fmla="*/ 139 h 4526"/>
                <a:gd name="T78" fmla="*/ 4139 w 4334"/>
                <a:gd name="T79" fmla="*/ 91 h 4526"/>
                <a:gd name="T80" fmla="*/ 4077 w 4334"/>
                <a:gd name="T81" fmla="*/ 53 h 4526"/>
                <a:gd name="T82" fmla="*/ 4008 w 4334"/>
                <a:gd name="T83" fmla="*/ 24 h 4526"/>
                <a:gd name="T84" fmla="*/ 3935 w 4334"/>
                <a:gd name="T85" fmla="*/ 6 h 4526"/>
                <a:gd name="T86" fmla="*/ 3858 w 4334"/>
                <a:gd name="T87" fmla="*/ 0 h 4526"/>
                <a:gd name="T88" fmla="*/ 474 w 4334"/>
                <a:gd name="T89" fmla="*/ 0 h 4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4" h="4526">
                  <a:moveTo>
                    <a:pt x="474" y="0"/>
                  </a:moveTo>
                  <a:lnTo>
                    <a:pt x="397" y="6"/>
                  </a:lnTo>
                  <a:lnTo>
                    <a:pt x="324" y="24"/>
                  </a:lnTo>
                  <a:lnTo>
                    <a:pt x="256" y="53"/>
                  </a:lnTo>
                  <a:lnTo>
                    <a:pt x="194" y="91"/>
                  </a:lnTo>
                  <a:lnTo>
                    <a:pt x="139" y="139"/>
                  </a:lnTo>
                  <a:lnTo>
                    <a:pt x="91" y="194"/>
                  </a:lnTo>
                  <a:lnTo>
                    <a:pt x="53" y="256"/>
                  </a:lnTo>
                  <a:lnTo>
                    <a:pt x="24" y="324"/>
                  </a:lnTo>
                  <a:lnTo>
                    <a:pt x="6" y="397"/>
                  </a:lnTo>
                  <a:lnTo>
                    <a:pt x="0" y="474"/>
                  </a:lnTo>
                  <a:lnTo>
                    <a:pt x="0" y="4052"/>
                  </a:lnTo>
                  <a:lnTo>
                    <a:pt x="6" y="4129"/>
                  </a:lnTo>
                  <a:lnTo>
                    <a:pt x="24" y="4202"/>
                  </a:lnTo>
                  <a:lnTo>
                    <a:pt x="53" y="4270"/>
                  </a:lnTo>
                  <a:lnTo>
                    <a:pt x="91" y="4332"/>
                  </a:lnTo>
                  <a:lnTo>
                    <a:pt x="139" y="4387"/>
                  </a:lnTo>
                  <a:lnTo>
                    <a:pt x="194" y="4435"/>
                  </a:lnTo>
                  <a:lnTo>
                    <a:pt x="256" y="4473"/>
                  </a:lnTo>
                  <a:lnTo>
                    <a:pt x="324" y="4502"/>
                  </a:lnTo>
                  <a:lnTo>
                    <a:pt x="397" y="4520"/>
                  </a:lnTo>
                  <a:lnTo>
                    <a:pt x="474" y="4526"/>
                  </a:lnTo>
                  <a:lnTo>
                    <a:pt x="3858" y="4526"/>
                  </a:lnTo>
                  <a:lnTo>
                    <a:pt x="3935" y="4520"/>
                  </a:lnTo>
                  <a:lnTo>
                    <a:pt x="4008" y="4502"/>
                  </a:lnTo>
                  <a:lnTo>
                    <a:pt x="4077" y="4473"/>
                  </a:lnTo>
                  <a:lnTo>
                    <a:pt x="4139" y="4435"/>
                  </a:lnTo>
                  <a:lnTo>
                    <a:pt x="4194" y="4387"/>
                  </a:lnTo>
                  <a:lnTo>
                    <a:pt x="4242" y="4332"/>
                  </a:lnTo>
                  <a:lnTo>
                    <a:pt x="4280" y="4270"/>
                  </a:lnTo>
                  <a:lnTo>
                    <a:pt x="4309" y="4202"/>
                  </a:lnTo>
                  <a:lnTo>
                    <a:pt x="4327" y="4129"/>
                  </a:lnTo>
                  <a:lnTo>
                    <a:pt x="4333" y="4052"/>
                  </a:lnTo>
                  <a:lnTo>
                    <a:pt x="4333" y="474"/>
                  </a:lnTo>
                  <a:lnTo>
                    <a:pt x="4327" y="397"/>
                  </a:lnTo>
                  <a:lnTo>
                    <a:pt x="4309" y="324"/>
                  </a:lnTo>
                  <a:lnTo>
                    <a:pt x="4280" y="256"/>
                  </a:lnTo>
                  <a:lnTo>
                    <a:pt x="4242" y="194"/>
                  </a:lnTo>
                  <a:lnTo>
                    <a:pt x="4194" y="139"/>
                  </a:lnTo>
                  <a:lnTo>
                    <a:pt x="4139" y="91"/>
                  </a:lnTo>
                  <a:lnTo>
                    <a:pt x="4077" y="53"/>
                  </a:lnTo>
                  <a:lnTo>
                    <a:pt x="4008" y="24"/>
                  </a:lnTo>
                  <a:lnTo>
                    <a:pt x="3935" y="6"/>
                  </a:lnTo>
                  <a:lnTo>
                    <a:pt x="3858" y="0"/>
                  </a:lnTo>
                  <a:lnTo>
                    <a:pt x="474" y="0"/>
                  </a:lnTo>
                  <a:close/>
                </a:path>
              </a:pathLst>
            </a:custGeom>
            <a:noFill/>
            <a:ln w="25590">
              <a:solidFill>
                <a:srgbClr val="7413D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a:p>
          </p:txBody>
        </p:sp>
        <p:sp>
          <p:nvSpPr>
            <p:cNvPr id="8" name="Freeform 56">
              <a:extLst>
                <a:ext uri="{FF2B5EF4-FFF2-40B4-BE49-F238E27FC236}">
                  <a16:creationId xmlns:a16="http://schemas.microsoft.com/office/drawing/2014/main" id="{A0DA4753-45F6-7B77-8398-3A9ED7F8C955}"/>
                </a:ext>
              </a:extLst>
            </p:cNvPr>
            <p:cNvSpPr>
              <a:spLocks/>
            </p:cNvSpPr>
            <p:nvPr/>
          </p:nvSpPr>
          <p:spPr bwMode="auto">
            <a:xfrm>
              <a:off x="1790417" y="-18886"/>
              <a:ext cx="1296000" cy="1296000"/>
            </a:xfrm>
            <a:custGeom>
              <a:avLst/>
              <a:gdLst>
                <a:gd name="T0" fmla="*/ 1676 w 1908"/>
                <a:gd name="T1" fmla="*/ 0 h 1908"/>
                <a:gd name="T2" fmla="*/ 230 w 1908"/>
                <a:gd name="T3" fmla="*/ 0 h 1908"/>
                <a:gd name="T4" fmla="*/ 157 w 1908"/>
                <a:gd name="T5" fmla="*/ 11 h 1908"/>
                <a:gd name="T6" fmla="*/ 94 w 1908"/>
                <a:gd name="T7" fmla="*/ 44 h 1908"/>
                <a:gd name="T8" fmla="*/ 44 w 1908"/>
                <a:gd name="T9" fmla="*/ 94 h 1908"/>
                <a:gd name="T10" fmla="*/ 11 w 1908"/>
                <a:gd name="T11" fmla="*/ 157 h 1908"/>
                <a:gd name="T12" fmla="*/ 0 w 1908"/>
                <a:gd name="T13" fmla="*/ 230 h 1908"/>
                <a:gd name="T14" fmla="*/ 0 w 1908"/>
                <a:gd name="T15" fmla="*/ 1676 h 1908"/>
                <a:gd name="T16" fmla="*/ 11 w 1908"/>
                <a:gd name="T17" fmla="*/ 1749 h 1908"/>
                <a:gd name="T18" fmla="*/ 44 w 1908"/>
                <a:gd name="T19" fmla="*/ 1812 h 1908"/>
                <a:gd name="T20" fmla="*/ 94 w 1908"/>
                <a:gd name="T21" fmla="*/ 1862 h 1908"/>
                <a:gd name="T22" fmla="*/ 157 w 1908"/>
                <a:gd name="T23" fmla="*/ 1895 h 1908"/>
                <a:gd name="T24" fmla="*/ 230 w 1908"/>
                <a:gd name="T25" fmla="*/ 1907 h 1908"/>
                <a:gd name="T26" fmla="*/ 1676 w 1908"/>
                <a:gd name="T27" fmla="*/ 1907 h 1908"/>
                <a:gd name="T28" fmla="*/ 1749 w 1908"/>
                <a:gd name="T29" fmla="*/ 1895 h 1908"/>
                <a:gd name="T30" fmla="*/ 1812 w 1908"/>
                <a:gd name="T31" fmla="*/ 1862 h 1908"/>
                <a:gd name="T32" fmla="*/ 1862 w 1908"/>
                <a:gd name="T33" fmla="*/ 1812 h 1908"/>
                <a:gd name="T34" fmla="*/ 1895 w 1908"/>
                <a:gd name="T35" fmla="*/ 1749 h 1908"/>
                <a:gd name="T36" fmla="*/ 1907 w 1908"/>
                <a:gd name="T37" fmla="*/ 1676 h 1908"/>
                <a:gd name="T38" fmla="*/ 1907 w 1908"/>
                <a:gd name="T39" fmla="*/ 230 h 1908"/>
                <a:gd name="T40" fmla="*/ 1895 w 1908"/>
                <a:gd name="T41" fmla="*/ 157 h 1908"/>
                <a:gd name="T42" fmla="*/ 1862 w 1908"/>
                <a:gd name="T43" fmla="*/ 94 h 1908"/>
                <a:gd name="T44" fmla="*/ 1812 w 1908"/>
                <a:gd name="T45" fmla="*/ 44 h 1908"/>
                <a:gd name="T46" fmla="*/ 1749 w 1908"/>
                <a:gd name="T47" fmla="*/ 11 h 1908"/>
                <a:gd name="T48" fmla="*/ 1676 w 1908"/>
                <a:gd name="T4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8">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400" b="1"/>
                <a:t>Leadership Team</a:t>
              </a:r>
            </a:p>
          </p:txBody>
        </p:sp>
        <p:sp>
          <p:nvSpPr>
            <p:cNvPr id="9" name="Freeform 57">
              <a:extLst>
                <a:ext uri="{FF2B5EF4-FFF2-40B4-BE49-F238E27FC236}">
                  <a16:creationId xmlns:a16="http://schemas.microsoft.com/office/drawing/2014/main" id="{6287CB96-ED94-B9A3-0070-5BCE5372CA1E}"/>
                </a:ext>
              </a:extLst>
            </p:cNvPr>
            <p:cNvSpPr>
              <a:spLocks/>
            </p:cNvSpPr>
            <p:nvPr/>
          </p:nvSpPr>
          <p:spPr bwMode="auto">
            <a:xfrm>
              <a:off x="107373" y="-13783"/>
              <a:ext cx="1296000" cy="1296000"/>
            </a:xfrm>
            <a:custGeom>
              <a:avLst/>
              <a:gdLst>
                <a:gd name="T0" fmla="*/ 1676 w 1908"/>
                <a:gd name="T1" fmla="*/ 0 h 1908"/>
                <a:gd name="T2" fmla="*/ 230 w 1908"/>
                <a:gd name="T3" fmla="*/ 0 h 1908"/>
                <a:gd name="T4" fmla="*/ 157 w 1908"/>
                <a:gd name="T5" fmla="*/ 11 h 1908"/>
                <a:gd name="T6" fmla="*/ 94 w 1908"/>
                <a:gd name="T7" fmla="*/ 44 h 1908"/>
                <a:gd name="T8" fmla="*/ 44 w 1908"/>
                <a:gd name="T9" fmla="*/ 94 h 1908"/>
                <a:gd name="T10" fmla="*/ 11 w 1908"/>
                <a:gd name="T11" fmla="*/ 157 h 1908"/>
                <a:gd name="T12" fmla="*/ 0 w 1908"/>
                <a:gd name="T13" fmla="*/ 230 h 1908"/>
                <a:gd name="T14" fmla="*/ 0 w 1908"/>
                <a:gd name="T15" fmla="*/ 1676 h 1908"/>
                <a:gd name="T16" fmla="*/ 11 w 1908"/>
                <a:gd name="T17" fmla="*/ 1749 h 1908"/>
                <a:gd name="T18" fmla="*/ 44 w 1908"/>
                <a:gd name="T19" fmla="*/ 1812 h 1908"/>
                <a:gd name="T20" fmla="*/ 94 w 1908"/>
                <a:gd name="T21" fmla="*/ 1862 h 1908"/>
                <a:gd name="T22" fmla="*/ 157 w 1908"/>
                <a:gd name="T23" fmla="*/ 1895 h 1908"/>
                <a:gd name="T24" fmla="*/ 230 w 1908"/>
                <a:gd name="T25" fmla="*/ 1907 h 1908"/>
                <a:gd name="T26" fmla="*/ 1676 w 1908"/>
                <a:gd name="T27" fmla="*/ 1907 h 1908"/>
                <a:gd name="T28" fmla="*/ 1749 w 1908"/>
                <a:gd name="T29" fmla="*/ 1895 h 1908"/>
                <a:gd name="T30" fmla="*/ 1812 w 1908"/>
                <a:gd name="T31" fmla="*/ 1862 h 1908"/>
                <a:gd name="T32" fmla="*/ 1862 w 1908"/>
                <a:gd name="T33" fmla="*/ 1812 h 1908"/>
                <a:gd name="T34" fmla="*/ 1895 w 1908"/>
                <a:gd name="T35" fmla="*/ 1749 h 1908"/>
                <a:gd name="T36" fmla="*/ 1907 w 1908"/>
                <a:gd name="T37" fmla="*/ 1676 h 1908"/>
                <a:gd name="T38" fmla="*/ 1907 w 1908"/>
                <a:gd name="T39" fmla="*/ 230 h 1908"/>
                <a:gd name="T40" fmla="*/ 1895 w 1908"/>
                <a:gd name="T41" fmla="*/ 157 h 1908"/>
                <a:gd name="T42" fmla="*/ 1862 w 1908"/>
                <a:gd name="T43" fmla="*/ 94 h 1908"/>
                <a:gd name="T44" fmla="*/ 1812 w 1908"/>
                <a:gd name="T45" fmla="*/ 44 h 1908"/>
                <a:gd name="T46" fmla="*/ 1749 w 1908"/>
                <a:gd name="T47" fmla="*/ 11 h 1908"/>
                <a:gd name="T48" fmla="*/ 1676 w 1908"/>
                <a:gd name="T4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8">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FFB4E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400" b="1">
                  <a:solidFill>
                    <a:srgbClr val="7414DC"/>
                  </a:solidFill>
                  <a:effectLst/>
                  <a:latin typeface="Nunito Sans Black" panose="00000A00000000000000" pitchFamily="2" charset="0"/>
                  <a:ea typeface="Times New Roman" panose="02020603050405020304" pitchFamily="18" charset="0"/>
                  <a:cs typeface="NunitoSans-Black"/>
                </a:rPr>
                <a:t> Trustee Board</a:t>
              </a:r>
              <a:endParaRPr lang="en-GB" sz="1400" b="1">
                <a:solidFill>
                  <a:srgbClr val="7414DC"/>
                </a:solidFill>
                <a:effectLst/>
                <a:latin typeface="Nunito Sans Black" panose="00000A00000000000000" pitchFamily="2" charset="0"/>
                <a:ea typeface="Times New Roman" panose="02020603050405020304" pitchFamily="18" charset="0"/>
                <a:cs typeface="NunitoSans-Black"/>
              </a:endParaRPr>
            </a:p>
          </p:txBody>
        </p:sp>
        <p:sp>
          <p:nvSpPr>
            <p:cNvPr id="10" name="Freeform 55">
              <a:extLst>
                <a:ext uri="{FF2B5EF4-FFF2-40B4-BE49-F238E27FC236}">
                  <a16:creationId xmlns:a16="http://schemas.microsoft.com/office/drawing/2014/main" id="{36517925-3B37-FED1-D36E-515D2979BDCD}"/>
                </a:ext>
              </a:extLst>
            </p:cNvPr>
            <p:cNvSpPr>
              <a:spLocks/>
            </p:cNvSpPr>
            <p:nvPr/>
          </p:nvSpPr>
          <p:spPr bwMode="auto">
            <a:xfrm>
              <a:off x="1657362" y="1479892"/>
              <a:ext cx="1584000" cy="1584000"/>
            </a:xfrm>
            <a:custGeom>
              <a:avLst/>
              <a:gdLst>
                <a:gd name="T0" fmla="*/ 2181 w 2482"/>
                <a:gd name="T1" fmla="*/ 0 h 2481"/>
                <a:gd name="T2" fmla="*/ 299 w 2482"/>
                <a:gd name="T3" fmla="*/ 0 h 2481"/>
                <a:gd name="T4" fmla="*/ 230 w 2482"/>
                <a:gd name="T5" fmla="*/ 7 h 2481"/>
                <a:gd name="T6" fmla="*/ 167 w 2482"/>
                <a:gd name="T7" fmla="*/ 30 h 2481"/>
                <a:gd name="T8" fmla="*/ 112 w 2482"/>
                <a:gd name="T9" fmla="*/ 65 h 2481"/>
                <a:gd name="T10" fmla="*/ 65 w 2482"/>
                <a:gd name="T11" fmla="*/ 112 h 2481"/>
                <a:gd name="T12" fmla="*/ 30 w 2482"/>
                <a:gd name="T13" fmla="*/ 167 h 2481"/>
                <a:gd name="T14" fmla="*/ 7 w 2482"/>
                <a:gd name="T15" fmla="*/ 230 h 2481"/>
                <a:gd name="T16" fmla="*/ 0 w 2482"/>
                <a:gd name="T17" fmla="*/ 299 h 2481"/>
                <a:gd name="T18" fmla="*/ 0 w 2482"/>
                <a:gd name="T19" fmla="*/ 2181 h 2481"/>
                <a:gd name="T20" fmla="*/ 7 w 2482"/>
                <a:gd name="T21" fmla="*/ 2250 h 2481"/>
                <a:gd name="T22" fmla="*/ 30 w 2482"/>
                <a:gd name="T23" fmla="*/ 2313 h 2481"/>
                <a:gd name="T24" fmla="*/ 65 w 2482"/>
                <a:gd name="T25" fmla="*/ 2369 h 2481"/>
                <a:gd name="T26" fmla="*/ 112 w 2482"/>
                <a:gd name="T27" fmla="*/ 2415 h 2481"/>
                <a:gd name="T28" fmla="*/ 167 w 2482"/>
                <a:gd name="T29" fmla="*/ 2450 h 2481"/>
                <a:gd name="T30" fmla="*/ 230 w 2482"/>
                <a:gd name="T31" fmla="*/ 2473 h 2481"/>
                <a:gd name="T32" fmla="*/ 299 w 2482"/>
                <a:gd name="T33" fmla="*/ 2481 h 2481"/>
                <a:gd name="T34" fmla="*/ 2181 w 2482"/>
                <a:gd name="T35" fmla="*/ 2481 h 2481"/>
                <a:gd name="T36" fmla="*/ 2250 w 2482"/>
                <a:gd name="T37" fmla="*/ 2473 h 2481"/>
                <a:gd name="T38" fmla="*/ 2313 w 2482"/>
                <a:gd name="T39" fmla="*/ 2450 h 2481"/>
                <a:gd name="T40" fmla="*/ 2369 w 2482"/>
                <a:gd name="T41" fmla="*/ 2415 h 2481"/>
                <a:gd name="T42" fmla="*/ 2415 w 2482"/>
                <a:gd name="T43" fmla="*/ 2369 h 2481"/>
                <a:gd name="T44" fmla="*/ 2450 w 2482"/>
                <a:gd name="T45" fmla="*/ 2313 h 2481"/>
                <a:gd name="T46" fmla="*/ 2473 w 2482"/>
                <a:gd name="T47" fmla="*/ 2250 h 2481"/>
                <a:gd name="T48" fmla="*/ 2481 w 2482"/>
                <a:gd name="T49" fmla="*/ 2181 h 2481"/>
                <a:gd name="T50" fmla="*/ 2481 w 2482"/>
                <a:gd name="T51" fmla="*/ 299 h 2481"/>
                <a:gd name="T52" fmla="*/ 2473 w 2482"/>
                <a:gd name="T53" fmla="*/ 230 h 2481"/>
                <a:gd name="T54" fmla="*/ 2450 w 2482"/>
                <a:gd name="T55" fmla="*/ 167 h 2481"/>
                <a:gd name="T56" fmla="*/ 2415 w 2482"/>
                <a:gd name="T57" fmla="*/ 112 h 2481"/>
                <a:gd name="T58" fmla="*/ 2369 w 2482"/>
                <a:gd name="T59" fmla="*/ 65 h 2481"/>
                <a:gd name="T60" fmla="*/ 2313 w 2482"/>
                <a:gd name="T61" fmla="*/ 30 h 2481"/>
                <a:gd name="T62" fmla="*/ 2250 w 2482"/>
                <a:gd name="T63" fmla="*/ 7 h 2481"/>
                <a:gd name="T64" fmla="*/ 2181 w 2482"/>
                <a:gd name="T65" fmla="*/ 0 h 2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2" h="2481">
                  <a:moveTo>
                    <a:pt x="2181" y="0"/>
                  </a:moveTo>
                  <a:lnTo>
                    <a:pt x="299" y="0"/>
                  </a:lnTo>
                  <a:lnTo>
                    <a:pt x="230" y="7"/>
                  </a:lnTo>
                  <a:lnTo>
                    <a:pt x="167" y="30"/>
                  </a:lnTo>
                  <a:lnTo>
                    <a:pt x="112" y="65"/>
                  </a:lnTo>
                  <a:lnTo>
                    <a:pt x="65" y="112"/>
                  </a:lnTo>
                  <a:lnTo>
                    <a:pt x="30" y="167"/>
                  </a:lnTo>
                  <a:lnTo>
                    <a:pt x="7" y="230"/>
                  </a:lnTo>
                  <a:lnTo>
                    <a:pt x="0" y="299"/>
                  </a:lnTo>
                  <a:lnTo>
                    <a:pt x="0" y="2181"/>
                  </a:lnTo>
                  <a:lnTo>
                    <a:pt x="7" y="2250"/>
                  </a:lnTo>
                  <a:lnTo>
                    <a:pt x="30" y="2313"/>
                  </a:lnTo>
                  <a:lnTo>
                    <a:pt x="65" y="2369"/>
                  </a:lnTo>
                  <a:lnTo>
                    <a:pt x="112" y="2415"/>
                  </a:lnTo>
                  <a:lnTo>
                    <a:pt x="167" y="2450"/>
                  </a:lnTo>
                  <a:lnTo>
                    <a:pt x="230" y="2473"/>
                  </a:lnTo>
                  <a:lnTo>
                    <a:pt x="299" y="2481"/>
                  </a:lnTo>
                  <a:lnTo>
                    <a:pt x="2181" y="2481"/>
                  </a:lnTo>
                  <a:lnTo>
                    <a:pt x="2250" y="2473"/>
                  </a:lnTo>
                  <a:lnTo>
                    <a:pt x="2313" y="2450"/>
                  </a:lnTo>
                  <a:lnTo>
                    <a:pt x="2369" y="2415"/>
                  </a:lnTo>
                  <a:lnTo>
                    <a:pt x="2415" y="2369"/>
                  </a:lnTo>
                  <a:lnTo>
                    <a:pt x="2450" y="2313"/>
                  </a:lnTo>
                  <a:lnTo>
                    <a:pt x="2473" y="2250"/>
                  </a:lnTo>
                  <a:lnTo>
                    <a:pt x="2481" y="2181"/>
                  </a:lnTo>
                  <a:lnTo>
                    <a:pt x="2481" y="299"/>
                  </a:lnTo>
                  <a:lnTo>
                    <a:pt x="2473" y="230"/>
                  </a:lnTo>
                  <a:lnTo>
                    <a:pt x="2450" y="167"/>
                  </a:lnTo>
                  <a:lnTo>
                    <a:pt x="2415" y="112"/>
                  </a:lnTo>
                  <a:lnTo>
                    <a:pt x="2369" y="65"/>
                  </a:lnTo>
                  <a:lnTo>
                    <a:pt x="2313" y="30"/>
                  </a:lnTo>
                  <a:lnTo>
                    <a:pt x="2250" y="7"/>
                  </a:lnTo>
                  <a:lnTo>
                    <a:pt x="2181" y="0"/>
                  </a:lnTo>
                  <a:close/>
                </a:path>
              </a:pathLst>
            </a:custGeom>
            <a:solidFill>
              <a:srgbClr val="7413D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800">
                  <a:solidFill>
                    <a:schemeClr val="bg1"/>
                  </a:solidFill>
                  <a:latin typeface="Nunito Sans ExtraBold" panose="00000900000000000000" pitchFamily="2" charset="0"/>
                </a:rPr>
                <a:t>Area</a:t>
              </a:r>
            </a:p>
          </p:txBody>
        </p:sp>
        <p:sp>
          <p:nvSpPr>
            <p:cNvPr id="11" name="Freeform 59">
              <a:extLst>
                <a:ext uri="{FF2B5EF4-FFF2-40B4-BE49-F238E27FC236}">
                  <a16:creationId xmlns:a16="http://schemas.microsoft.com/office/drawing/2014/main" id="{B2642D4B-5D30-1BDB-BACE-453BB722359D}"/>
                </a:ext>
              </a:extLst>
            </p:cNvPr>
            <p:cNvSpPr>
              <a:spLocks/>
            </p:cNvSpPr>
            <p:nvPr/>
          </p:nvSpPr>
          <p:spPr bwMode="auto">
            <a:xfrm>
              <a:off x="102411" y="1632876"/>
              <a:ext cx="1456900" cy="1296000"/>
            </a:xfrm>
            <a:custGeom>
              <a:avLst/>
              <a:gdLst>
                <a:gd name="T0" fmla="*/ 1676 w 1908"/>
                <a:gd name="T1" fmla="*/ 0 h 1907"/>
                <a:gd name="T2" fmla="*/ 230 w 1908"/>
                <a:gd name="T3" fmla="*/ 0 h 1907"/>
                <a:gd name="T4" fmla="*/ 157 w 1908"/>
                <a:gd name="T5" fmla="*/ 11 h 1907"/>
                <a:gd name="T6" fmla="*/ 94 w 1908"/>
                <a:gd name="T7" fmla="*/ 44 h 1907"/>
                <a:gd name="T8" fmla="*/ 44 w 1908"/>
                <a:gd name="T9" fmla="*/ 94 h 1907"/>
                <a:gd name="T10" fmla="*/ 11 w 1908"/>
                <a:gd name="T11" fmla="*/ 157 h 1907"/>
                <a:gd name="T12" fmla="*/ 0 w 1908"/>
                <a:gd name="T13" fmla="*/ 230 h 1907"/>
                <a:gd name="T14" fmla="*/ 0 w 1908"/>
                <a:gd name="T15" fmla="*/ 1676 h 1907"/>
                <a:gd name="T16" fmla="*/ 11 w 1908"/>
                <a:gd name="T17" fmla="*/ 1749 h 1907"/>
                <a:gd name="T18" fmla="*/ 44 w 1908"/>
                <a:gd name="T19" fmla="*/ 1812 h 1907"/>
                <a:gd name="T20" fmla="*/ 94 w 1908"/>
                <a:gd name="T21" fmla="*/ 1862 h 1907"/>
                <a:gd name="T22" fmla="*/ 157 w 1908"/>
                <a:gd name="T23" fmla="*/ 1895 h 1907"/>
                <a:gd name="T24" fmla="*/ 230 w 1908"/>
                <a:gd name="T25" fmla="*/ 1907 h 1907"/>
                <a:gd name="T26" fmla="*/ 1676 w 1908"/>
                <a:gd name="T27" fmla="*/ 1907 h 1907"/>
                <a:gd name="T28" fmla="*/ 1749 w 1908"/>
                <a:gd name="T29" fmla="*/ 1895 h 1907"/>
                <a:gd name="T30" fmla="*/ 1812 w 1908"/>
                <a:gd name="T31" fmla="*/ 1862 h 1907"/>
                <a:gd name="T32" fmla="*/ 1862 w 1908"/>
                <a:gd name="T33" fmla="*/ 1812 h 1907"/>
                <a:gd name="T34" fmla="*/ 1895 w 1908"/>
                <a:gd name="T35" fmla="*/ 1749 h 1907"/>
                <a:gd name="T36" fmla="*/ 1907 w 1908"/>
                <a:gd name="T37" fmla="*/ 1676 h 1907"/>
                <a:gd name="T38" fmla="*/ 1907 w 1908"/>
                <a:gd name="T39" fmla="*/ 230 h 1907"/>
                <a:gd name="T40" fmla="*/ 1895 w 1908"/>
                <a:gd name="T41" fmla="*/ 157 h 1907"/>
                <a:gd name="T42" fmla="*/ 1862 w 1908"/>
                <a:gd name="T43" fmla="*/ 94 h 1907"/>
                <a:gd name="T44" fmla="*/ 1812 w 1908"/>
                <a:gd name="T45" fmla="*/ 44 h 1907"/>
                <a:gd name="T46" fmla="*/ 1749 w 1908"/>
                <a:gd name="T47" fmla="*/ 11 h 1907"/>
                <a:gd name="T48" fmla="*/ 1676 w 1908"/>
                <a:gd name="T49"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7">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006D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400" b="1">
                  <a:solidFill>
                    <a:schemeClr val="bg1"/>
                  </a:solidFill>
                </a:rPr>
                <a:t>Volunteering Development Team</a:t>
              </a:r>
            </a:p>
          </p:txBody>
        </p:sp>
        <p:sp>
          <p:nvSpPr>
            <p:cNvPr id="12" name="Freeform 61">
              <a:extLst>
                <a:ext uri="{FF2B5EF4-FFF2-40B4-BE49-F238E27FC236}">
                  <a16:creationId xmlns:a16="http://schemas.microsoft.com/office/drawing/2014/main" id="{9B388FC9-A3E8-23AA-689C-0F8025B31D4C}"/>
                </a:ext>
              </a:extLst>
            </p:cNvPr>
            <p:cNvSpPr>
              <a:spLocks/>
            </p:cNvSpPr>
            <p:nvPr/>
          </p:nvSpPr>
          <p:spPr bwMode="auto">
            <a:xfrm>
              <a:off x="3299249" y="1604460"/>
              <a:ext cx="1296000" cy="1296000"/>
            </a:xfrm>
            <a:custGeom>
              <a:avLst/>
              <a:gdLst>
                <a:gd name="T0" fmla="*/ 1676 w 1908"/>
                <a:gd name="T1" fmla="*/ 0 h 1908"/>
                <a:gd name="T2" fmla="*/ 230 w 1908"/>
                <a:gd name="T3" fmla="*/ 0 h 1908"/>
                <a:gd name="T4" fmla="*/ 157 w 1908"/>
                <a:gd name="T5" fmla="*/ 11 h 1908"/>
                <a:gd name="T6" fmla="*/ 94 w 1908"/>
                <a:gd name="T7" fmla="*/ 44 h 1908"/>
                <a:gd name="T8" fmla="*/ 44 w 1908"/>
                <a:gd name="T9" fmla="*/ 94 h 1908"/>
                <a:gd name="T10" fmla="*/ 11 w 1908"/>
                <a:gd name="T11" fmla="*/ 157 h 1908"/>
                <a:gd name="T12" fmla="*/ 0 w 1908"/>
                <a:gd name="T13" fmla="*/ 230 h 1908"/>
                <a:gd name="T14" fmla="*/ 0 w 1908"/>
                <a:gd name="T15" fmla="*/ 1676 h 1908"/>
                <a:gd name="T16" fmla="*/ 11 w 1908"/>
                <a:gd name="T17" fmla="*/ 1749 h 1908"/>
                <a:gd name="T18" fmla="*/ 44 w 1908"/>
                <a:gd name="T19" fmla="*/ 1812 h 1908"/>
                <a:gd name="T20" fmla="*/ 94 w 1908"/>
                <a:gd name="T21" fmla="*/ 1862 h 1908"/>
                <a:gd name="T22" fmla="*/ 157 w 1908"/>
                <a:gd name="T23" fmla="*/ 1895 h 1908"/>
                <a:gd name="T24" fmla="*/ 230 w 1908"/>
                <a:gd name="T25" fmla="*/ 1907 h 1908"/>
                <a:gd name="T26" fmla="*/ 1676 w 1908"/>
                <a:gd name="T27" fmla="*/ 1907 h 1908"/>
                <a:gd name="T28" fmla="*/ 1749 w 1908"/>
                <a:gd name="T29" fmla="*/ 1895 h 1908"/>
                <a:gd name="T30" fmla="*/ 1812 w 1908"/>
                <a:gd name="T31" fmla="*/ 1862 h 1908"/>
                <a:gd name="T32" fmla="*/ 1862 w 1908"/>
                <a:gd name="T33" fmla="*/ 1812 h 1908"/>
                <a:gd name="T34" fmla="*/ 1895 w 1908"/>
                <a:gd name="T35" fmla="*/ 1749 h 1908"/>
                <a:gd name="T36" fmla="*/ 1907 w 1908"/>
                <a:gd name="T37" fmla="*/ 1676 h 1908"/>
                <a:gd name="T38" fmla="*/ 1907 w 1908"/>
                <a:gd name="T39" fmla="*/ 230 h 1908"/>
                <a:gd name="T40" fmla="*/ 1895 w 1908"/>
                <a:gd name="T41" fmla="*/ 157 h 1908"/>
                <a:gd name="T42" fmla="*/ 1862 w 1908"/>
                <a:gd name="T43" fmla="*/ 94 h 1908"/>
                <a:gd name="T44" fmla="*/ 1812 w 1908"/>
                <a:gd name="T45" fmla="*/ 44 h 1908"/>
                <a:gd name="T46" fmla="*/ 1749 w 1908"/>
                <a:gd name="T47" fmla="*/ 11 h 1908"/>
                <a:gd name="T48" fmla="*/ 1676 w 1908"/>
                <a:gd name="T4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8">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400" b="1">
                  <a:solidFill>
                    <a:schemeClr val="bg1"/>
                  </a:solidFill>
                </a:rPr>
                <a:t>Districts</a:t>
              </a:r>
              <a:endParaRPr lang="en-GB" sz="1600" b="1">
                <a:solidFill>
                  <a:schemeClr val="bg1"/>
                </a:solidFill>
              </a:endParaRPr>
            </a:p>
          </p:txBody>
        </p:sp>
        <p:sp>
          <p:nvSpPr>
            <p:cNvPr id="13" name="Freeform 62">
              <a:extLst>
                <a:ext uri="{FF2B5EF4-FFF2-40B4-BE49-F238E27FC236}">
                  <a16:creationId xmlns:a16="http://schemas.microsoft.com/office/drawing/2014/main" id="{11358B79-15C9-D6D3-CB5C-C4515BA7AEE9}"/>
                </a:ext>
              </a:extLst>
            </p:cNvPr>
            <p:cNvSpPr>
              <a:spLocks/>
            </p:cNvSpPr>
            <p:nvPr/>
          </p:nvSpPr>
          <p:spPr bwMode="auto">
            <a:xfrm>
              <a:off x="107373" y="3266670"/>
              <a:ext cx="1296000" cy="1296000"/>
            </a:xfrm>
            <a:custGeom>
              <a:avLst/>
              <a:gdLst>
                <a:gd name="T0" fmla="*/ 1676 w 1908"/>
                <a:gd name="T1" fmla="*/ 0 h 1908"/>
                <a:gd name="T2" fmla="*/ 230 w 1908"/>
                <a:gd name="T3" fmla="*/ 0 h 1908"/>
                <a:gd name="T4" fmla="*/ 157 w 1908"/>
                <a:gd name="T5" fmla="*/ 11 h 1908"/>
                <a:gd name="T6" fmla="*/ 94 w 1908"/>
                <a:gd name="T7" fmla="*/ 44 h 1908"/>
                <a:gd name="T8" fmla="*/ 44 w 1908"/>
                <a:gd name="T9" fmla="*/ 94 h 1908"/>
                <a:gd name="T10" fmla="*/ 11 w 1908"/>
                <a:gd name="T11" fmla="*/ 157 h 1908"/>
                <a:gd name="T12" fmla="*/ 0 w 1908"/>
                <a:gd name="T13" fmla="*/ 230 h 1908"/>
                <a:gd name="T14" fmla="*/ 0 w 1908"/>
                <a:gd name="T15" fmla="*/ 1676 h 1908"/>
                <a:gd name="T16" fmla="*/ 11 w 1908"/>
                <a:gd name="T17" fmla="*/ 1749 h 1908"/>
                <a:gd name="T18" fmla="*/ 44 w 1908"/>
                <a:gd name="T19" fmla="*/ 1812 h 1908"/>
                <a:gd name="T20" fmla="*/ 94 w 1908"/>
                <a:gd name="T21" fmla="*/ 1862 h 1908"/>
                <a:gd name="T22" fmla="*/ 157 w 1908"/>
                <a:gd name="T23" fmla="*/ 1895 h 1908"/>
                <a:gd name="T24" fmla="*/ 230 w 1908"/>
                <a:gd name="T25" fmla="*/ 1907 h 1908"/>
                <a:gd name="T26" fmla="*/ 1676 w 1908"/>
                <a:gd name="T27" fmla="*/ 1907 h 1908"/>
                <a:gd name="T28" fmla="*/ 1749 w 1908"/>
                <a:gd name="T29" fmla="*/ 1895 h 1908"/>
                <a:gd name="T30" fmla="*/ 1812 w 1908"/>
                <a:gd name="T31" fmla="*/ 1862 h 1908"/>
                <a:gd name="T32" fmla="*/ 1862 w 1908"/>
                <a:gd name="T33" fmla="*/ 1812 h 1908"/>
                <a:gd name="T34" fmla="*/ 1895 w 1908"/>
                <a:gd name="T35" fmla="*/ 1749 h 1908"/>
                <a:gd name="T36" fmla="*/ 1907 w 1908"/>
                <a:gd name="T37" fmla="*/ 1676 h 1908"/>
                <a:gd name="T38" fmla="*/ 1907 w 1908"/>
                <a:gd name="T39" fmla="*/ 230 h 1908"/>
                <a:gd name="T40" fmla="*/ 1895 w 1908"/>
                <a:gd name="T41" fmla="*/ 157 h 1908"/>
                <a:gd name="T42" fmla="*/ 1862 w 1908"/>
                <a:gd name="T43" fmla="*/ 94 h 1908"/>
                <a:gd name="T44" fmla="*/ 1812 w 1908"/>
                <a:gd name="T45" fmla="*/ 44 h 1908"/>
                <a:gd name="T46" fmla="*/ 1749 w 1908"/>
                <a:gd name="T47" fmla="*/ 11 h 1908"/>
                <a:gd name="T48" fmla="*/ 1676 w 1908"/>
                <a:gd name="T4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8">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006D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400" b="1">
                  <a:solidFill>
                    <a:schemeClr val="bg1"/>
                  </a:solidFill>
                </a:rPr>
                <a:t>Programme Team</a:t>
              </a:r>
            </a:p>
          </p:txBody>
        </p:sp>
        <p:sp>
          <p:nvSpPr>
            <p:cNvPr id="14" name="Freeform 62">
              <a:extLst>
                <a:ext uri="{FF2B5EF4-FFF2-40B4-BE49-F238E27FC236}">
                  <a16:creationId xmlns:a16="http://schemas.microsoft.com/office/drawing/2014/main" id="{A0D64772-F42B-3FFC-E655-21072A63E334}"/>
                </a:ext>
              </a:extLst>
            </p:cNvPr>
            <p:cNvSpPr>
              <a:spLocks/>
            </p:cNvSpPr>
            <p:nvPr/>
          </p:nvSpPr>
          <p:spPr bwMode="auto">
            <a:xfrm>
              <a:off x="1874537" y="3263324"/>
              <a:ext cx="1296000" cy="1296000"/>
            </a:xfrm>
            <a:custGeom>
              <a:avLst/>
              <a:gdLst>
                <a:gd name="T0" fmla="*/ 1676 w 1908"/>
                <a:gd name="T1" fmla="*/ 0 h 1908"/>
                <a:gd name="T2" fmla="*/ 230 w 1908"/>
                <a:gd name="T3" fmla="*/ 0 h 1908"/>
                <a:gd name="T4" fmla="*/ 157 w 1908"/>
                <a:gd name="T5" fmla="*/ 11 h 1908"/>
                <a:gd name="T6" fmla="*/ 94 w 1908"/>
                <a:gd name="T7" fmla="*/ 44 h 1908"/>
                <a:gd name="T8" fmla="*/ 44 w 1908"/>
                <a:gd name="T9" fmla="*/ 94 h 1908"/>
                <a:gd name="T10" fmla="*/ 11 w 1908"/>
                <a:gd name="T11" fmla="*/ 157 h 1908"/>
                <a:gd name="T12" fmla="*/ 0 w 1908"/>
                <a:gd name="T13" fmla="*/ 230 h 1908"/>
                <a:gd name="T14" fmla="*/ 0 w 1908"/>
                <a:gd name="T15" fmla="*/ 1676 h 1908"/>
                <a:gd name="T16" fmla="*/ 11 w 1908"/>
                <a:gd name="T17" fmla="*/ 1749 h 1908"/>
                <a:gd name="T18" fmla="*/ 44 w 1908"/>
                <a:gd name="T19" fmla="*/ 1812 h 1908"/>
                <a:gd name="T20" fmla="*/ 94 w 1908"/>
                <a:gd name="T21" fmla="*/ 1862 h 1908"/>
                <a:gd name="T22" fmla="*/ 157 w 1908"/>
                <a:gd name="T23" fmla="*/ 1895 h 1908"/>
                <a:gd name="T24" fmla="*/ 230 w 1908"/>
                <a:gd name="T25" fmla="*/ 1907 h 1908"/>
                <a:gd name="T26" fmla="*/ 1676 w 1908"/>
                <a:gd name="T27" fmla="*/ 1907 h 1908"/>
                <a:gd name="T28" fmla="*/ 1749 w 1908"/>
                <a:gd name="T29" fmla="*/ 1895 h 1908"/>
                <a:gd name="T30" fmla="*/ 1812 w 1908"/>
                <a:gd name="T31" fmla="*/ 1862 h 1908"/>
                <a:gd name="T32" fmla="*/ 1862 w 1908"/>
                <a:gd name="T33" fmla="*/ 1812 h 1908"/>
                <a:gd name="T34" fmla="*/ 1895 w 1908"/>
                <a:gd name="T35" fmla="*/ 1749 h 1908"/>
                <a:gd name="T36" fmla="*/ 1907 w 1908"/>
                <a:gd name="T37" fmla="*/ 1676 h 1908"/>
                <a:gd name="T38" fmla="*/ 1907 w 1908"/>
                <a:gd name="T39" fmla="*/ 230 h 1908"/>
                <a:gd name="T40" fmla="*/ 1895 w 1908"/>
                <a:gd name="T41" fmla="*/ 157 h 1908"/>
                <a:gd name="T42" fmla="*/ 1862 w 1908"/>
                <a:gd name="T43" fmla="*/ 94 h 1908"/>
                <a:gd name="T44" fmla="*/ 1812 w 1908"/>
                <a:gd name="T45" fmla="*/ 44 h 1908"/>
                <a:gd name="T46" fmla="*/ 1749 w 1908"/>
                <a:gd name="T47" fmla="*/ 11 h 1908"/>
                <a:gd name="T48" fmla="*/ 1676 w 1908"/>
                <a:gd name="T4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8">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006D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400" b="1">
                  <a:solidFill>
                    <a:schemeClr val="bg1"/>
                  </a:solidFill>
                </a:rPr>
                <a:t>Support Team</a:t>
              </a:r>
            </a:p>
          </p:txBody>
        </p:sp>
      </p:grpSp>
      <p:sp>
        <p:nvSpPr>
          <p:cNvPr id="15" name="TextBox 14">
            <a:extLst>
              <a:ext uri="{FF2B5EF4-FFF2-40B4-BE49-F238E27FC236}">
                <a16:creationId xmlns:a16="http://schemas.microsoft.com/office/drawing/2014/main" id="{BDBA359A-B9D4-2891-0974-472B12382D58}"/>
              </a:ext>
            </a:extLst>
          </p:cNvPr>
          <p:cNvSpPr txBox="1"/>
          <p:nvPr/>
        </p:nvSpPr>
        <p:spPr>
          <a:xfrm>
            <a:off x="268859" y="583959"/>
            <a:ext cx="6478303" cy="584775"/>
          </a:xfrm>
          <a:prstGeom prst="rect">
            <a:avLst/>
          </a:prstGeom>
          <a:noFill/>
        </p:spPr>
        <p:txBody>
          <a:bodyPr wrap="square" lIns="91440" tIns="45720" rIns="91440" bIns="45720" anchor="t">
            <a:spAutoFit/>
          </a:bodyPr>
          <a:lstStyle/>
          <a:p>
            <a:pPr marL="64770" marR="0" lvl="0" indent="0" algn="l" defTabSz="685800" rtl="0" eaLnBrk="1" fontAlgn="auto" latinLnBrk="0" hangingPunct="1">
              <a:lnSpc>
                <a:spcPct val="100000"/>
              </a:lnSpc>
              <a:spcBef>
                <a:spcPts val="2145"/>
              </a:spcBef>
              <a:spcAft>
                <a:spcPts val="0"/>
              </a:spcAft>
              <a:buClrTx/>
              <a:buSzTx/>
              <a:buFontTx/>
              <a:buNone/>
              <a:tabLst/>
              <a:defRPr/>
            </a:pPr>
            <a:r>
              <a:rPr lang="en-GB" sz="3200">
                <a:solidFill>
                  <a:schemeClr val="tx2"/>
                </a:solidFill>
                <a:latin typeface="Nunito Sans Black" panose="00000A00000000000000" pitchFamily="2" charset="0"/>
              </a:rPr>
              <a:t>Area Teams</a:t>
            </a:r>
          </a:p>
        </p:txBody>
      </p:sp>
    </p:spTree>
    <p:extLst>
      <p:ext uri="{BB962C8B-B14F-4D97-AF65-F5344CB8AC3E}">
        <p14:creationId xmlns:p14="http://schemas.microsoft.com/office/powerpoint/2010/main" val="3592091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ED0430-74DC-72B7-D4DD-C1C9D3935CC2}"/>
              </a:ext>
            </a:extLst>
          </p:cNvPr>
          <p:cNvSpPr>
            <a:spLocks noGrp="1"/>
          </p:cNvSpPr>
          <p:nvPr>
            <p:ph type="body" sz="quarter" idx="12"/>
          </p:nvPr>
        </p:nvSpPr>
        <p:spPr>
          <a:xfrm>
            <a:off x="345675" y="4634688"/>
            <a:ext cx="9529763" cy="1696839"/>
          </a:xfrm>
        </p:spPr>
        <p:txBody>
          <a:bodyPr>
            <a:normAutofit/>
          </a:bodyPr>
          <a:lstStyle/>
          <a:p>
            <a:r>
              <a:rPr lang="en-GB"/>
              <a:t>Accreditations</a:t>
            </a:r>
          </a:p>
          <a:p>
            <a:r>
              <a:rPr lang="en-GB"/>
              <a:t> </a:t>
            </a:r>
          </a:p>
        </p:txBody>
      </p:sp>
    </p:spTree>
    <p:extLst>
      <p:ext uri="{BB962C8B-B14F-4D97-AF65-F5344CB8AC3E}">
        <p14:creationId xmlns:p14="http://schemas.microsoft.com/office/powerpoint/2010/main" val="3124345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87C273-51ED-12B6-BDD7-7A28E31A4BF8}"/>
              </a:ext>
            </a:extLst>
          </p:cNvPr>
          <p:cNvSpPr txBox="1"/>
          <p:nvPr/>
        </p:nvSpPr>
        <p:spPr>
          <a:xfrm>
            <a:off x="6308034" y="1712169"/>
            <a:ext cx="5719824" cy="4778231"/>
          </a:xfrm>
          <a:prstGeom prst="rect">
            <a:avLst/>
          </a:prstGeom>
          <a:noFill/>
        </p:spPr>
        <p:txBody>
          <a:bodyPr wrap="square" lIns="68580" tIns="34290" rIns="68580" bIns="34290" rtlCol="0" anchor="t">
            <a:spAutoFit/>
          </a:bodyPr>
          <a:lstStyle/>
          <a:p>
            <a:pPr marL="9525">
              <a:spcBef>
                <a:spcPts val="600"/>
              </a:spcBef>
              <a:spcAft>
                <a:spcPts val="600"/>
              </a:spcAft>
              <a:buClr>
                <a:srgbClr val="7414DC"/>
              </a:buClr>
              <a:buSzPct val="125000"/>
              <a:defRPr/>
            </a:pPr>
            <a:r>
              <a:rPr lang="en-US" sz="1600" b="1">
                <a:ea typeface="Calibri"/>
                <a:cs typeface="Calibri"/>
              </a:rPr>
              <a:t>Why are accreditations introduced?  </a:t>
            </a:r>
            <a:br>
              <a:rPr lang="en-US" sz="1600" b="1">
                <a:ea typeface="Calibri"/>
                <a:cs typeface="Calibri"/>
              </a:rPr>
            </a:br>
            <a:r>
              <a:rPr lang="en-US" sz="1600" b="1">
                <a:ea typeface="Calibri"/>
                <a:cs typeface="Calibri"/>
              </a:rPr>
              <a:t>What problem are we solving?</a:t>
            </a: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Rather than allocating tasks to a team, we sometimes need to allocate a task to one or more specific people</a:t>
            </a: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A key benefit of this is that some bite-sized tasks can be shared with people who have their primary role in another team, rather than them taking on the full responsibility of an additional team</a:t>
            </a: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They also benefit a team so that the team can focus on its core purpose</a:t>
            </a: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An important benefit is that some roles become more attractive and achievable, without distracting too much from the volunteer’s primary role</a:t>
            </a:r>
          </a:p>
          <a:p>
            <a:pPr marL="29527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It also enables Lead Volunteers to share some responsibilities and draw on volunteers' expertise and experience in key areas, for example safeguarding.</a:t>
            </a:r>
          </a:p>
        </p:txBody>
      </p:sp>
      <p:sp>
        <p:nvSpPr>
          <p:cNvPr id="2" name="object 5">
            <a:extLst>
              <a:ext uri="{FF2B5EF4-FFF2-40B4-BE49-F238E27FC236}">
                <a16:creationId xmlns:a16="http://schemas.microsoft.com/office/drawing/2014/main" id="{776549CA-103D-CC93-8E18-660470A9F589}"/>
              </a:ext>
            </a:extLst>
          </p:cNvPr>
          <p:cNvSpPr txBox="1"/>
          <p:nvPr/>
        </p:nvSpPr>
        <p:spPr>
          <a:xfrm>
            <a:off x="6351104" y="1039987"/>
            <a:ext cx="5633684" cy="492443"/>
          </a:xfrm>
          <a:prstGeom prst="rect">
            <a:avLst/>
          </a:prstGeom>
        </p:spPr>
        <p:txBody>
          <a:bodyPr vert="horz" wrap="square" lIns="0" tIns="0" rIns="0" bIns="0" rtlCol="0" anchor="t">
            <a:spAutoFit/>
          </a:bodyPr>
          <a:lstStyle/>
          <a:p>
            <a:pPr marL="0" lvl="1" defTabSz="685784"/>
            <a:r>
              <a:rPr lang="en-GB" sz="3200" kern="0">
                <a:solidFill>
                  <a:srgbClr val="7413DC"/>
                </a:solidFill>
                <a:latin typeface="Nunito Sans Black"/>
                <a:cs typeface="Calibri"/>
              </a:rPr>
              <a:t>Accreditations </a:t>
            </a:r>
          </a:p>
        </p:txBody>
      </p:sp>
      <p:pic>
        <p:nvPicPr>
          <p:cNvPr id="3" name="Picture 2" descr="A screenshot of a search engine&#10;&#10;Description automatically generated">
            <a:extLst>
              <a:ext uri="{FF2B5EF4-FFF2-40B4-BE49-F238E27FC236}">
                <a16:creationId xmlns:a16="http://schemas.microsoft.com/office/drawing/2014/main" id="{57CA815D-F175-05EB-DAE7-343548517282}"/>
              </a:ext>
            </a:extLst>
          </p:cNvPr>
          <p:cNvPicPr>
            <a:picLocks noChangeAspect="1"/>
          </p:cNvPicPr>
          <p:nvPr/>
        </p:nvPicPr>
        <p:blipFill rotWithShape="1">
          <a:blip r:embed="rId3"/>
          <a:srcRect t="2857" r="2061" b="11143"/>
          <a:stretch/>
        </p:blipFill>
        <p:spPr>
          <a:xfrm>
            <a:off x="1" y="293434"/>
            <a:ext cx="6183984" cy="2837469"/>
          </a:xfrm>
          <a:prstGeom prst="rect">
            <a:avLst/>
          </a:prstGeom>
        </p:spPr>
      </p:pic>
      <p:pic>
        <p:nvPicPr>
          <p:cNvPr id="5" name="Picture 4" descr="A screenshot of a web page&#10;&#10;Description automatically generated">
            <a:extLst>
              <a:ext uri="{FF2B5EF4-FFF2-40B4-BE49-F238E27FC236}">
                <a16:creationId xmlns:a16="http://schemas.microsoft.com/office/drawing/2014/main" id="{CF935FB8-3F2A-6B6E-1241-E47BCFE3AF3D}"/>
              </a:ext>
            </a:extLst>
          </p:cNvPr>
          <p:cNvPicPr>
            <a:picLocks noChangeAspect="1"/>
          </p:cNvPicPr>
          <p:nvPr/>
        </p:nvPicPr>
        <p:blipFill rotWithShape="1">
          <a:blip r:embed="rId4"/>
          <a:srcRect l="1" r="995"/>
          <a:stretch/>
        </p:blipFill>
        <p:spPr>
          <a:xfrm>
            <a:off x="0" y="3429000"/>
            <a:ext cx="6183985" cy="3136200"/>
          </a:xfrm>
          <a:prstGeom prst="rect">
            <a:avLst/>
          </a:prstGeom>
        </p:spPr>
      </p:pic>
    </p:spTree>
    <p:extLst>
      <p:ext uri="{BB962C8B-B14F-4D97-AF65-F5344CB8AC3E}">
        <p14:creationId xmlns:p14="http://schemas.microsoft.com/office/powerpoint/2010/main" val="2630092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52EBD7CB-CAB0-238B-96A4-71E2BBF45749}"/>
              </a:ext>
            </a:extLst>
          </p:cNvPr>
          <p:cNvSpPr txBox="1"/>
          <p:nvPr/>
        </p:nvSpPr>
        <p:spPr>
          <a:xfrm>
            <a:off x="282325" y="541827"/>
            <a:ext cx="5264917"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The accreditations </a:t>
            </a:r>
            <a:endParaRPr lang="en-US"/>
          </a:p>
        </p:txBody>
      </p:sp>
      <p:sp>
        <p:nvSpPr>
          <p:cNvPr id="4" name="TextBox 3">
            <a:extLst>
              <a:ext uri="{FF2B5EF4-FFF2-40B4-BE49-F238E27FC236}">
                <a16:creationId xmlns:a16="http://schemas.microsoft.com/office/drawing/2014/main" id="{DF20E3B6-5A42-BD0C-97FF-9F4101A8AFCC}"/>
              </a:ext>
            </a:extLst>
          </p:cNvPr>
          <p:cNvSpPr txBox="1"/>
          <p:nvPr/>
        </p:nvSpPr>
        <p:spPr>
          <a:xfrm>
            <a:off x="282325" y="1130929"/>
            <a:ext cx="5618117" cy="5324535"/>
          </a:xfrm>
          <a:prstGeom prst="rect">
            <a:avLst/>
          </a:prstGeom>
          <a:noFill/>
          <a:ln w="28575">
            <a:solidFill>
              <a:schemeClr val="tx2"/>
            </a:solidFill>
          </a:ln>
        </p:spPr>
        <p:txBody>
          <a:bodyPr wrap="square" lIns="91440" tIns="45720" rIns="91440" bIns="45720" anchor="t">
            <a:spAutoFit/>
          </a:bodyPr>
          <a:lstStyle>
            <a:defPPr>
              <a:defRPr lang="en-US"/>
            </a:defPPr>
            <a:lvl1pPr marL="9525">
              <a:buClr>
                <a:srgbClr val="7414DC"/>
              </a:buClr>
              <a:buSzPct val="125000"/>
              <a:defRPr sz="1400" b="1">
                <a:latin typeface="Nunito Sans"/>
                <a:ea typeface="Calibri"/>
                <a:cs typeface="Calibri"/>
              </a:defRPr>
            </a:lvl1pPr>
            <a:lvl2pPr marL="638175" lvl="1" indent="-285750">
              <a:buClr>
                <a:srgbClr val="7414DC"/>
              </a:buClr>
              <a:buSzPct val="125000"/>
              <a:buFont typeface="Arial" panose="020B0604020202020204" pitchFamily="34" charset="0"/>
              <a:buChar char="•"/>
              <a:defRPr sz="1200">
                <a:latin typeface="Nunito Sans"/>
                <a:ea typeface="Calibri"/>
                <a:cs typeface="Calibri"/>
              </a:defRPr>
            </a:lvl2pPr>
          </a:lstStyle>
          <a:p>
            <a:r>
              <a:rPr lang="en-GB"/>
              <a:t>Affiliated to County Leadership Team</a:t>
            </a:r>
          </a:p>
          <a:p>
            <a:pPr lvl="1"/>
            <a:r>
              <a:rPr lang="en-GB"/>
              <a:t>Awards Nominations Supporter</a:t>
            </a:r>
          </a:p>
          <a:p>
            <a:pPr lvl="1"/>
            <a:r>
              <a:rPr lang="en-GB"/>
              <a:t>Data Lead</a:t>
            </a:r>
          </a:p>
          <a:p>
            <a:pPr lvl="1"/>
            <a:r>
              <a:rPr lang="en-GB"/>
              <a:t>Nights Away Approver</a:t>
            </a:r>
          </a:p>
          <a:p>
            <a:pPr lvl="1"/>
            <a:r>
              <a:rPr lang="en-GB"/>
              <a:t>Permit Approver</a:t>
            </a:r>
          </a:p>
          <a:p>
            <a:pPr lvl="1"/>
            <a:r>
              <a:rPr lang="en-GB"/>
              <a:t>Resolutions Lead</a:t>
            </a:r>
          </a:p>
          <a:p>
            <a:pPr lvl="1"/>
            <a:r>
              <a:rPr lang="en-GB"/>
              <a:t>Safety Adviser</a:t>
            </a:r>
          </a:p>
          <a:p>
            <a:pPr lvl="1"/>
            <a:r>
              <a:rPr lang="en-GB"/>
              <a:t>Safety Lead</a:t>
            </a:r>
          </a:p>
          <a:p>
            <a:pPr lvl="1"/>
            <a:r>
              <a:rPr lang="en-GB"/>
              <a:t>Safeguarding Adviser</a:t>
            </a:r>
          </a:p>
          <a:p>
            <a:pPr lvl="1"/>
            <a:r>
              <a:rPr lang="en-GB"/>
              <a:t>Suspension Lead</a:t>
            </a:r>
          </a:p>
          <a:p>
            <a:pPr lvl="1"/>
            <a:r>
              <a:rPr lang="en-GB"/>
              <a:t>Visits Abroad Approver</a:t>
            </a:r>
          </a:p>
          <a:p>
            <a:pPr lvl="1"/>
            <a:r>
              <a:rPr lang="en-GB"/>
              <a:t>Visits Abroad Recommender</a:t>
            </a:r>
          </a:p>
          <a:p>
            <a:pPr lvl="1"/>
            <a:r>
              <a:rPr lang="en-GB"/>
              <a:t>Volunteer Safeguarding Lead</a:t>
            </a:r>
          </a:p>
          <a:p>
            <a:pPr>
              <a:spcBef>
                <a:spcPts val="600"/>
              </a:spcBef>
            </a:pPr>
            <a:r>
              <a:rPr lang="en-GB"/>
              <a:t>Affiliated to County Programme Team</a:t>
            </a:r>
          </a:p>
          <a:p>
            <a:pPr lvl="1"/>
            <a:r>
              <a:rPr lang="en-GB"/>
              <a:t>Adventurous Activity Assessors</a:t>
            </a:r>
          </a:p>
          <a:p>
            <a:pPr lvl="1"/>
            <a:r>
              <a:rPr lang="en-GB"/>
              <a:t>King’s Scout Award Parcel Recipient</a:t>
            </a:r>
          </a:p>
          <a:p>
            <a:pPr lvl="1"/>
            <a:r>
              <a:rPr lang="en-GB"/>
              <a:t>Manager of the Activity Permit Scheme</a:t>
            </a:r>
          </a:p>
          <a:p>
            <a:pPr lvl="1"/>
            <a:r>
              <a:rPr lang="en-GB"/>
              <a:t>Nights Away Assessor</a:t>
            </a:r>
          </a:p>
          <a:p>
            <a:pPr lvl="1"/>
            <a:r>
              <a:rPr lang="en-GB"/>
              <a:t>Visits Abroad Recommender </a:t>
            </a:r>
          </a:p>
          <a:p>
            <a:pPr>
              <a:spcBef>
                <a:spcPts val="600"/>
              </a:spcBef>
            </a:pPr>
            <a:r>
              <a:rPr lang="en-GB"/>
              <a:t>Affiliated to County Volunteering Development Team</a:t>
            </a:r>
          </a:p>
          <a:p>
            <a:pPr lvl="1"/>
            <a:r>
              <a:rPr lang="en-GB"/>
              <a:t>Awards Parcel Recipient</a:t>
            </a:r>
          </a:p>
          <a:p>
            <a:pPr lvl="1"/>
            <a:r>
              <a:rPr lang="en-GB"/>
              <a:t>Disclosure Support Volunteer</a:t>
            </a:r>
          </a:p>
          <a:p>
            <a:pPr lvl="1"/>
            <a:r>
              <a:rPr lang="en-GB"/>
              <a:t>First Response Trainer </a:t>
            </a:r>
          </a:p>
          <a:p>
            <a:pPr lvl="1"/>
            <a:r>
              <a:rPr lang="en-GB"/>
              <a:t>Learning Assessor</a:t>
            </a:r>
          </a:p>
          <a:p>
            <a:pPr lvl="1"/>
            <a:r>
              <a:rPr lang="en-GB"/>
              <a:t>Recruiter</a:t>
            </a:r>
          </a:p>
          <a:p>
            <a:pPr lvl="1"/>
            <a:r>
              <a:rPr lang="en-GB"/>
              <a:t>Trainer</a:t>
            </a:r>
          </a:p>
          <a:p>
            <a:pPr lvl="1"/>
            <a:r>
              <a:rPr lang="en-GB"/>
              <a:t>Welcome Conversation Volunteer</a:t>
            </a:r>
          </a:p>
        </p:txBody>
      </p:sp>
      <p:sp>
        <p:nvSpPr>
          <p:cNvPr id="3" name="TextBox 1">
            <a:extLst>
              <a:ext uri="{FF2B5EF4-FFF2-40B4-BE49-F238E27FC236}">
                <a16:creationId xmlns:a16="http://schemas.microsoft.com/office/drawing/2014/main" id="{7D2F8654-EC9E-8251-F45E-34D76135277A}"/>
              </a:ext>
            </a:extLst>
          </p:cNvPr>
          <p:cNvSpPr txBox="1"/>
          <p:nvPr/>
        </p:nvSpPr>
        <p:spPr>
          <a:xfrm>
            <a:off x="6555918" y="1130929"/>
            <a:ext cx="5120688" cy="3847207"/>
          </a:xfrm>
          <a:prstGeom prst="rect">
            <a:avLst/>
          </a:prstGeom>
          <a:noFill/>
          <a:ln w="28575">
            <a:solidFill>
              <a:schemeClr val="tx2"/>
            </a:solidFill>
          </a:ln>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a:buClr>
                <a:srgbClr val="7414DC"/>
              </a:buClr>
              <a:buSzPct val="125000"/>
              <a:defRPr/>
            </a:pPr>
            <a:r>
              <a:rPr lang="en-GB" sz="1400" b="1">
                <a:latin typeface="Nunito Sans"/>
                <a:ea typeface="Calibri"/>
                <a:cs typeface="Calibri"/>
              </a:rPr>
              <a:t>Affiliated to District Leadership Team</a:t>
            </a:r>
          </a:p>
          <a:p>
            <a:pPr marL="638175" lvl="1" indent="-285750">
              <a:buClr>
                <a:srgbClr val="7414DC"/>
              </a:buClr>
              <a:buSzPct val="125000"/>
              <a:buFont typeface="Arial" panose="020B0604020202020204" pitchFamily="34" charset="0"/>
              <a:buChar char="•"/>
              <a:defRPr/>
            </a:pPr>
            <a:r>
              <a:rPr lang="en-GB" sz="1200">
                <a:latin typeface="Nunito Sans"/>
                <a:ea typeface="Calibri"/>
                <a:cs typeface="Calibri"/>
              </a:rPr>
              <a:t>Awards Nominations Supporter</a:t>
            </a:r>
          </a:p>
          <a:p>
            <a:pPr marL="638175" lvl="1" indent="-285750">
              <a:buClr>
                <a:srgbClr val="7414DC"/>
              </a:buClr>
              <a:buSzPct val="125000"/>
              <a:buFont typeface="Arial" panose="020B0604020202020204" pitchFamily="34" charset="0"/>
              <a:buChar char="•"/>
              <a:defRPr/>
            </a:pPr>
            <a:r>
              <a:rPr lang="en-GB" sz="1200">
                <a:latin typeface="Nunito Sans"/>
                <a:ea typeface="Calibri"/>
                <a:cs typeface="Calibri"/>
              </a:rPr>
              <a:t>Data Lead</a:t>
            </a:r>
          </a:p>
          <a:p>
            <a:pPr marL="638175" lvl="1" indent="-285750">
              <a:buClr>
                <a:srgbClr val="7414DC"/>
              </a:buClr>
              <a:buSzPct val="125000"/>
              <a:buFont typeface="Arial" panose="020B0604020202020204" pitchFamily="34" charset="0"/>
              <a:buChar char="•"/>
              <a:defRPr/>
            </a:pPr>
            <a:r>
              <a:rPr lang="en-GB" sz="1200">
                <a:latin typeface="Nunito Sans"/>
                <a:ea typeface="Calibri"/>
                <a:cs typeface="Calibri"/>
              </a:rPr>
              <a:t>Nights Away Approver</a:t>
            </a:r>
          </a:p>
          <a:p>
            <a:pPr marL="638175" lvl="1" indent="-285750">
              <a:buClr>
                <a:srgbClr val="7414DC"/>
              </a:buClr>
              <a:buSzPct val="125000"/>
              <a:buFont typeface="Arial" panose="020B0604020202020204" pitchFamily="34" charset="0"/>
              <a:buChar char="•"/>
              <a:defRPr/>
            </a:pPr>
            <a:r>
              <a:rPr lang="en-GB" sz="1200">
                <a:latin typeface="Nunito Sans"/>
                <a:ea typeface="Calibri"/>
                <a:cs typeface="Calibri"/>
              </a:rPr>
              <a:t>Permit Approver</a:t>
            </a:r>
          </a:p>
          <a:p>
            <a:pPr marL="638175" lvl="1" indent="-285750">
              <a:buClr>
                <a:srgbClr val="7414DC"/>
              </a:buClr>
              <a:buSzPct val="125000"/>
              <a:buFont typeface="Arial" panose="020B0604020202020204" pitchFamily="34" charset="0"/>
              <a:buChar char="•"/>
              <a:defRPr/>
            </a:pPr>
            <a:r>
              <a:rPr lang="en-GB" sz="1200">
                <a:latin typeface="Nunito Sans"/>
                <a:ea typeface="Calibri"/>
                <a:cs typeface="Calibri"/>
              </a:rPr>
              <a:t>Resolutions Lead</a:t>
            </a:r>
          </a:p>
          <a:p>
            <a:pPr marL="638175" lvl="1" indent="-285750">
              <a:buClr>
                <a:srgbClr val="7414DC"/>
              </a:buClr>
              <a:buSzPct val="125000"/>
              <a:buFont typeface="Arial" panose="020B0604020202020204" pitchFamily="34" charset="0"/>
              <a:buChar char="•"/>
              <a:defRPr/>
            </a:pPr>
            <a:r>
              <a:rPr lang="en-GB" sz="1200">
                <a:latin typeface="Nunito Sans"/>
                <a:ea typeface="Calibri"/>
                <a:cs typeface="Calibri"/>
              </a:rPr>
              <a:t>Safety Lead</a:t>
            </a:r>
          </a:p>
          <a:p>
            <a:pPr marL="638175" lvl="1" indent="-285750">
              <a:buClr>
                <a:srgbClr val="7414DC"/>
              </a:buClr>
              <a:buSzPct val="125000"/>
              <a:buFont typeface="Arial" panose="020B0604020202020204" pitchFamily="34" charset="0"/>
              <a:buChar char="•"/>
              <a:defRPr/>
            </a:pPr>
            <a:r>
              <a:rPr lang="en-GB" sz="1200">
                <a:latin typeface="Nunito Sans"/>
                <a:ea typeface="Calibri"/>
                <a:cs typeface="Calibri"/>
              </a:rPr>
              <a:t>Suspension Lead</a:t>
            </a:r>
          </a:p>
          <a:p>
            <a:pPr marL="638175" lvl="1" indent="-285750">
              <a:buClr>
                <a:srgbClr val="7414DC"/>
              </a:buClr>
              <a:buSzPct val="125000"/>
              <a:buFont typeface="Arial" panose="020B0604020202020204" pitchFamily="34" charset="0"/>
              <a:buChar char="•"/>
              <a:defRPr/>
            </a:pPr>
            <a:r>
              <a:rPr lang="en-GB" sz="1200">
                <a:latin typeface="Nunito Sans"/>
                <a:ea typeface="Calibri"/>
                <a:cs typeface="Calibri"/>
              </a:rPr>
              <a:t>Volunteer Safeguarding Lead</a:t>
            </a:r>
          </a:p>
          <a:p>
            <a:pPr marL="9525">
              <a:spcBef>
                <a:spcPts val="600"/>
              </a:spcBef>
              <a:buClr>
                <a:srgbClr val="7414DC"/>
              </a:buClr>
              <a:buSzPct val="125000"/>
              <a:defRPr/>
            </a:pPr>
            <a:r>
              <a:rPr lang="en-GB" sz="1400" b="1">
                <a:latin typeface="Nunito Sans"/>
                <a:ea typeface="Calibri"/>
                <a:cs typeface="Calibri"/>
              </a:rPr>
              <a:t>Affiliated to District Programme Team</a:t>
            </a:r>
          </a:p>
          <a:p>
            <a:pPr marL="638175" lvl="1" indent="-285750">
              <a:buClr>
                <a:srgbClr val="7414DC"/>
              </a:buClr>
              <a:buSzPct val="125000"/>
              <a:buFont typeface="Arial" panose="020B0604020202020204" pitchFamily="34" charset="0"/>
              <a:buChar char="•"/>
              <a:defRPr/>
            </a:pPr>
            <a:r>
              <a:rPr lang="en-GB" sz="1200">
                <a:latin typeface="Nunito Sans"/>
                <a:ea typeface="Calibri"/>
                <a:cs typeface="Calibri"/>
              </a:rPr>
              <a:t>Nights Away Assessor</a:t>
            </a:r>
          </a:p>
          <a:p>
            <a:pPr marL="9525">
              <a:spcBef>
                <a:spcPts val="600"/>
              </a:spcBef>
              <a:buClr>
                <a:srgbClr val="7414DC"/>
              </a:buClr>
              <a:buSzPct val="125000"/>
              <a:defRPr/>
            </a:pPr>
            <a:r>
              <a:rPr lang="en-GB" sz="1400" b="1">
                <a:latin typeface="Nunito Sans"/>
                <a:ea typeface="Calibri"/>
                <a:cs typeface="Calibri"/>
              </a:rPr>
              <a:t>Affiliated to District Volunteering Development Team</a:t>
            </a:r>
          </a:p>
          <a:p>
            <a:pPr marL="638175" lvl="1" indent="-285750">
              <a:buClr>
                <a:srgbClr val="7414DC"/>
              </a:buClr>
              <a:buSzPct val="125000"/>
              <a:buFont typeface="Arial" panose="020B0604020202020204" pitchFamily="34" charset="0"/>
              <a:buChar char="•"/>
              <a:defRPr/>
            </a:pPr>
            <a:r>
              <a:rPr lang="en-GB" sz="1200">
                <a:latin typeface="Nunito Sans"/>
                <a:ea typeface="Calibri"/>
                <a:cs typeface="Calibri"/>
              </a:rPr>
              <a:t>Awards Parcel Recipient</a:t>
            </a:r>
          </a:p>
          <a:p>
            <a:pPr marL="638175" lvl="1" indent="-285750">
              <a:buClr>
                <a:srgbClr val="7414DC"/>
              </a:buClr>
              <a:buSzPct val="125000"/>
              <a:buFont typeface="Arial,Sans-Serif" panose="020B0604020202020204" pitchFamily="34" charset="0"/>
              <a:buChar char="•"/>
              <a:defRPr/>
            </a:pPr>
            <a:r>
              <a:rPr lang="en-GB" sz="1200">
                <a:latin typeface="Nunito Sans"/>
                <a:ea typeface="Calibri"/>
                <a:cs typeface="Calibri"/>
              </a:rPr>
              <a:t>Disclosure Support Volunteer</a:t>
            </a:r>
            <a:endParaRPr lang="en-US" sz="1200">
              <a:latin typeface="Nunito Sans"/>
              <a:ea typeface="Calibri"/>
              <a:cs typeface="Calibri"/>
            </a:endParaRPr>
          </a:p>
          <a:p>
            <a:pPr marL="638175" lvl="1" indent="-285750">
              <a:buFont typeface="Arial,Sans-Serif" panose="020B0604020202020204" pitchFamily="34" charset="0"/>
              <a:buChar char="•"/>
              <a:defRPr/>
            </a:pPr>
            <a:r>
              <a:rPr lang="en-GB" sz="1200">
                <a:latin typeface="Nunito Sans"/>
                <a:ea typeface="Calibri"/>
                <a:cs typeface="Calibri"/>
              </a:rPr>
              <a:t>First Response Trainer</a:t>
            </a:r>
            <a:endParaRPr lang="en-GB"/>
          </a:p>
          <a:p>
            <a:pPr marL="638175" lvl="1" indent="-285750">
              <a:buClr>
                <a:srgbClr val="7414DC"/>
              </a:buClr>
              <a:buSzPct val="125000"/>
              <a:buFont typeface="Arial" panose="020B0604020202020204" pitchFamily="34" charset="0"/>
              <a:buChar char="•"/>
              <a:defRPr/>
            </a:pPr>
            <a:r>
              <a:rPr lang="en-GB" sz="1200">
                <a:latin typeface="Nunito Sans"/>
                <a:ea typeface="Calibri"/>
                <a:cs typeface="Calibri"/>
              </a:rPr>
              <a:t>Learning Assessor</a:t>
            </a:r>
          </a:p>
          <a:p>
            <a:pPr marL="638175" lvl="1" indent="-285750">
              <a:buClr>
                <a:srgbClr val="7414DC"/>
              </a:buClr>
              <a:buSzPct val="125000"/>
              <a:buFont typeface="Arial" panose="020B0604020202020204" pitchFamily="34" charset="0"/>
              <a:buChar char="•"/>
              <a:defRPr/>
            </a:pPr>
            <a:r>
              <a:rPr lang="en-GB" sz="1200">
                <a:latin typeface="Nunito Sans"/>
                <a:ea typeface="Calibri"/>
                <a:cs typeface="Calibri"/>
              </a:rPr>
              <a:t>Recruiter</a:t>
            </a:r>
          </a:p>
          <a:p>
            <a:pPr marL="638175" lvl="1" indent="-285750">
              <a:buClr>
                <a:srgbClr val="7414DC"/>
              </a:buClr>
              <a:buSzPct val="125000"/>
              <a:buFont typeface="Arial" panose="020B0604020202020204" pitchFamily="34" charset="0"/>
              <a:buChar char="•"/>
              <a:defRPr/>
            </a:pPr>
            <a:r>
              <a:rPr lang="en-GB" sz="1200">
                <a:latin typeface="Nunito Sans"/>
                <a:ea typeface="Calibri"/>
                <a:cs typeface="Calibri"/>
              </a:rPr>
              <a:t>Trainer</a:t>
            </a:r>
          </a:p>
          <a:p>
            <a:pPr marL="638175" lvl="1" indent="-285750">
              <a:buClr>
                <a:srgbClr val="7414DC"/>
              </a:buClr>
              <a:buSzPct val="125000"/>
              <a:buFont typeface="Arial" panose="020B0604020202020204" pitchFamily="34" charset="0"/>
              <a:buChar char="•"/>
              <a:defRPr/>
            </a:pPr>
            <a:r>
              <a:rPr lang="en-GB" sz="1200">
                <a:latin typeface="Nunito Sans"/>
                <a:ea typeface="Calibri"/>
                <a:cs typeface="Calibri"/>
              </a:rPr>
              <a:t>Welcome Conversation Volunteer</a:t>
            </a:r>
          </a:p>
        </p:txBody>
      </p:sp>
      <p:sp>
        <p:nvSpPr>
          <p:cNvPr id="6" name="TextBox 5">
            <a:extLst>
              <a:ext uri="{FF2B5EF4-FFF2-40B4-BE49-F238E27FC236}">
                <a16:creationId xmlns:a16="http://schemas.microsoft.com/office/drawing/2014/main" id="{FDE64F57-5189-CD7B-1813-A8B60B8DAB11}"/>
              </a:ext>
            </a:extLst>
          </p:cNvPr>
          <p:cNvSpPr txBox="1"/>
          <p:nvPr/>
        </p:nvSpPr>
        <p:spPr>
          <a:xfrm>
            <a:off x="6555918" y="5052888"/>
            <a:ext cx="5120688" cy="1338828"/>
          </a:xfrm>
          <a:prstGeom prst="rect">
            <a:avLst/>
          </a:prstGeom>
          <a:noFill/>
          <a:ln w="28575">
            <a:solidFill>
              <a:schemeClr val="tx2"/>
            </a:solidFill>
          </a:ln>
        </p:spPr>
        <p:txBody>
          <a:bodyPr wrap="square" lIns="91440" tIns="45720" rIns="91440" bIns="45720" anchor="t">
            <a:spAutoFit/>
          </a:bodyPr>
          <a:lstStyle>
            <a:defPPr>
              <a:defRPr lang="en-US"/>
            </a:defPPr>
            <a:lvl1pPr marL="9525">
              <a:buClr>
                <a:srgbClr val="7414DC"/>
              </a:buClr>
              <a:buSzPct val="125000"/>
              <a:defRPr sz="1400" b="1">
                <a:latin typeface="Nunito Sans"/>
                <a:ea typeface="Calibri"/>
                <a:cs typeface="Calibri"/>
              </a:defRPr>
            </a:lvl1pPr>
            <a:lvl2pPr marL="638175" lvl="1" indent="-285750">
              <a:buClr>
                <a:srgbClr val="7414DC"/>
              </a:buClr>
              <a:buSzPct val="125000"/>
              <a:buFont typeface="Arial" panose="020B0604020202020204" pitchFamily="34" charset="0"/>
              <a:buChar char="•"/>
              <a:defRPr sz="1200">
                <a:latin typeface="Nunito Sans"/>
                <a:ea typeface="Calibri"/>
                <a:cs typeface="Calibri"/>
              </a:defRPr>
            </a:lvl2pPr>
          </a:lstStyle>
          <a:p>
            <a:r>
              <a:rPr lang="en-GB"/>
              <a:t>Affiliated to Group Leadership Team</a:t>
            </a:r>
          </a:p>
          <a:p>
            <a:pPr lvl="1"/>
            <a:r>
              <a:rPr lang="en-GB"/>
              <a:t>Nominated Person</a:t>
            </a:r>
          </a:p>
          <a:p>
            <a:pPr lvl="1"/>
            <a:r>
              <a:rPr lang="en-GB"/>
              <a:t>Recruiter </a:t>
            </a:r>
          </a:p>
          <a:p>
            <a:pPr>
              <a:spcBef>
                <a:spcPts val="600"/>
              </a:spcBef>
            </a:pPr>
            <a:r>
              <a:rPr lang="en-GB"/>
              <a:t>Affiliated to District 14-24 Team</a:t>
            </a:r>
            <a:endParaRPr lang="en-US"/>
          </a:p>
          <a:p>
            <a:pPr lvl="1"/>
            <a:r>
              <a:rPr lang="en-GB"/>
              <a:t>Nominated Person</a:t>
            </a:r>
          </a:p>
          <a:p>
            <a:pPr lvl="1"/>
            <a:r>
              <a:rPr lang="en-GB"/>
              <a:t>Recruiter</a:t>
            </a:r>
          </a:p>
        </p:txBody>
      </p:sp>
    </p:spTree>
    <p:extLst>
      <p:ext uri="{BB962C8B-B14F-4D97-AF65-F5344CB8AC3E}">
        <p14:creationId xmlns:p14="http://schemas.microsoft.com/office/powerpoint/2010/main" val="2087241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52EBD7CB-CAB0-238B-96A4-71E2BBF45749}"/>
              </a:ext>
            </a:extLst>
          </p:cNvPr>
          <p:cNvSpPr txBox="1"/>
          <p:nvPr/>
        </p:nvSpPr>
        <p:spPr>
          <a:xfrm>
            <a:off x="199757" y="742138"/>
            <a:ext cx="5896243"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Accreditations - core principles</a:t>
            </a:r>
            <a:endParaRPr lang="en-US" sz="2800"/>
          </a:p>
        </p:txBody>
      </p:sp>
      <p:sp>
        <p:nvSpPr>
          <p:cNvPr id="4" name="TextBox 3">
            <a:extLst>
              <a:ext uri="{FF2B5EF4-FFF2-40B4-BE49-F238E27FC236}">
                <a16:creationId xmlns:a16="http://schemas.microsoft.com/office/drawing/2014/main" id="{DF20E3B6-5A42-BD0C-97FF-9F4101A8AFCC}"/>
              </a:ext>
            </a:extLst>
          </p:cNvPr>
          <p:cNvSpPr txBox="1"/>
          <p:nvPr/>
        </p:nvSpPr>
        <p:spPr>
          <a:xfrm>
            <a:off x="260269" y="1335683"/>
            <a:ext cx="5618117" cy="5016758"/>
          </a:xfrm>
          <a:prstGeom prst="rect">
            <a:avLst/>
          </a:prstGeom>
          <a:noFill/>
        </p:spPr>
        <p:txBody>
          <a:bodyPr wrap="square" lIns="91440" tIns="45720" rIns="91440" bIns="45720" anchor="t">
            <a:spAutoFit/>
          </a:bodyPr>
          <a:lstStyle/>
          <a:p>
            <a:pPr marL="295275" indent="-285750">
              <a:spcBef>
                <a:spcPts val="1200"/>
              </a:spcBef>
              <a:spcAft>
                <a:spcPts val="600"/>
              </a:spcAft>
              <a:buClr>
                <a:srgbClr val="7414DC"/>
              </a:buClr>
              <a:buSzPct val="125000"/>
              <a:buFont typeface="Arial" panose="020B0604020202020204" pitchFamily="34" charset="0"/>
              <a:buChar char="•"/>
              <a:defRPr/>
            </a:pPr>
            <a:r>
              <a:rPr lang="en-US" sz="2000"/>
              <a:t>Accreditations are a way of sharing tasks and responsibilities, where a volunteer needs to be given certain permissions to take these on</a:t>
            </a:r>
          </a:p>
          <a:p>
            <a:pPr marL="295275" indent="-285750">
              <a:spcBef>
                <a:spcPts val="1200"/>
              </a:spcBef>
              <a:spcAft>
                <a:spcPts val="600"/>
              </a:spcAft>
              <a:buClr>
                <a:srgbClr val="7414DC"/>
              </a:buClr>
              <a:buSzPct val="125000"/>
              <a:buFont typeface="Arial" panose="020B0604020202020204" pitchFamily="34" charset="0"/>
              <a:buChar char="•"/>
              <a:defRPr/>
            </a:pPr>
            <a:r>
              <a:rPr lang="en-US" sz="2000"/>
              <a:t>Available accreditations are listed in the Accreditations Table in POR; no others can exist</a:t>
            </a:r>
          </a:p>
          <a:p>
            <a:pPr marL="295275" indent="-285750">
              <a:spcBef>
                <a:spcPts val="1200"/>
              </a:spcBef>
              <a:spcAft>
                <a:spcPts val="600"/>
              </a:spcAft>
              <a:buClr>
                <a:srgbClr val="7414DC"/>
              </a:buClr>
              <a:buSzPct val="125000"/>
              <a:buFont typeface="Arial" panose="020B0604020202020204" pitchFamily="34" charset="0"/>
              <a:buChar char="•"/>
              <a:defRPr/>
            </a:pPr>
            <a:r>
              <a:rPr lang="en-GB" sz="2000">
                <a:ea typeface="Calibri"/>
                <a:cs typeface="Calibri"/>
              </a:rPr>
              <a:t>Accreditations are not ‘roles’ - they're permission to do a specific task</a:t>
            </a:r>
          </a:p>
          <a:p>
            <a:pPr marL="295275" indent="-285750">
              <a:spcBef>
                <a:spcPts val="1200"/>
              </a:spcBef>
              <a:spcAft>
                <a:spcPts val="600"/>
              </a:spcAft>
              <a:buClr>
                <a:srgbClr val="7414DC"/>
              </a:buClr>
              <a:buSzPct val="125000"/>
              <a:buFont typeface="Arial" panose="020B0604020202020204" pitchFamily="34" charset="0"/>
              <a:buChar char="•"/>
              <a:defRPr/>
            </a:pPr>
            <a:r>
              <a:rPr lang="en-GB" sz="2000">
                <a:ea typeface="Calibri"/>
                <a:cs typeface="Calibri"/>
              </a:rPr>
              <a:t>Accreditations can only be given to volunteers who are already full members</a:t>
            </a:r>
          </a:p>
          <a:p>
            <a:pPr marL="295275" indent="-285750">
              <a:spcBef>
                <a:spcPts val="1200"/>
              </a:spcBef>
              <a:spcAft>
                <a:spcPts val="600"/>
              </a:spcAft>
              <a:buClr>
                <a:srgbClr val="7414DC"/>
              </a:buClr>
              <a:buSzPct val="125000"/>
              <a:buFont typeface="Arial" panose="020B0604020202020204" pitchFamily="34" charset="0"/>
              <a:buChar char="•"/>
              <a:defRPr/>
            </a:pPr>
            <a:r>
              <a:rPr lang="en-GB" sz="2000">
                <a:ea typeface="Calibri"/>
                <a:cs typeface="Calibri"/>
              </a:rPr>
              <a:t>Accreditations are usually given by the Team Leader of that team or a Lead Volunteer</a:t>
            </a:r>
          </a:p>
        </p:txBody>
      </p:sp>
      <p:pic>
        <p:nvPicPr>
          <p:cNvPr id="3" name="Picture 2" descr="A picture containing person&#10;&#10;Description automatically generated">
            <a:extLst>
              <a:ext uri="{FF2B5EF4-FFF2-40B4-BE49-F238E27FC236}">
                <a16:creationId xmlns:a16="http://schemas.microsoft.com/office/drawing/2014/main" id="{AE147009-DAE8-E448-91EA-DB2786F843F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333722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217829"/>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buClr>
                <a:srgbClr val="7414DC"/>
              </a:buClr>
              <a:defRPr/>
            </a:pPr>
            <a:r>
              <a:rPr lang="en-GB" sz="4000">
                <a:latin typeface="Nunito Sans Black"/>
              </a:rPr>
              <a:t>Why we’re transforming</a:t>
            </a:r>
            <a:endParaRPr kumimoji="0" lang="en-US" sz="4000" b="0" i="0" u="none" strike="noStrike" kern="1200" cap="none" spc="-53" normalizeH="0" baseline="0" noProof="0">
              <a:ln>
                <a:noFill/>
              </a:ln>
              <a:solidFill>
                <a:srgbClr val="FFFFFF"/>
              </a:solidFill>
              <a:effectLst/>
              <a:uLnTx/>
              <a:uFillTx/>
              <a:latin typeface="Nunito Sans"/>
            </a:endParaRPr>
          </a:p>
        </p:txBody>
      </p:sp>
    </p:spTree>
    <p:extLst>
      <p:ext uri="{BB962C8B-B14F-4D97-AF65-F5344CB8AC3E}">
        <p14:creationId xmlns:p14="http://schemas.microsoft.com/office/powerpoint/2010/main" val="3060367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87C273-51ED-12B6-BDD7-7A28E31A4BF8}"/>
              </a:ext>
            </a:extLst>
          </p:cNvPr>
          <p:cNvSpPr txBox="1"/>
          <p:nvPr/>
        </p:nvSpPr>
        <p:spPr>
          <a:xfrm>
            <a:off x="6250666" y="1617321"/>
            <a:ext cx="5719824" cy="5070619"/>
          </a:xfrm>
          <a:prstGeom prst="rect">
            <a:avLst/>
          </a:prstGeom>
          <a:noFill/>
        </p:spPr>
        <p:txBody>
          <a:bodyPr wrap="square" lIns="68580" tIns="34290" rIns="68580" bIns="34290" rtlCol="0" anchor="t">
            <a:spAutoFit/>
          </a:bodyPr>
          <a:lstStyle/>
          <a:p>
            <a:pPr marL="92075" lvl="1">
              <a:spcBef>
                <a:spcPts val="600"/>
              </a:spcBef>
              <a:spcAft>
                <a:spcPts val="600"/>
              </a:spcAft>
              <a:buClr>
                <a:srgbClr val="7414DC"/>
              </a:buClr>
              <a:buSzPct val="125000"/>
              <a:defRPr/>
            </a:pPr>
            <a:r>
              <a:rPr lang="en-GB" sz="1800" b="1">
                <a:latin typeface="Nunito Sans"/>
                <a:ea typeface="Calibri"/>
                <a:cs typeface="Calibri"/>
              </a:rPr>
              <a:t>Accreditations will reflect:</a:t>
            </a:r>
          </a:p>
          <a:p>
            <a:pPr marL="44894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For some topics, the need to have a person with particular (usually specialised) skills</a:t>
            </a:r>
          </a:p>
          <a:p>
            <a:pPr marL="44894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In other cases, the sharing of responsibilities so that one individual (e.g. a Lead Volunteer) does not get overloaded</a:t>
            </a:r>
          </a:p>
          <a:p>
            <a:pPr marL="448945"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Or, the need for UKHQ to know who to contact to about a particular topic (for example who to send Awards to within a Area or District)</a:t>
            </a:r>
          </a:p>
          <a:p>
            <a:pPr marL="92075" lvl="1">
              <a:spcBef>
                <a:spcPts val="1200"/>
              </a:spcBef>
              <a:spcAft>
                <a:spcPts val="600"/>
              </a:spcAft>
              <a:buClr>
                <a:srgbClr val="7414DC"/>
              </a:buClr>
              <a:buSzPct val="125000"/>
              <a:defRPr/>
            </a:pPr>
            <a:r>
              <a:rPr lang="en-GB" sz="1800" b="1">
                <a:latin typeface="Nunito Sans"/>
                <a:ea typeface="Calibri"/>
                <a:cs typeface="Calibri"/>
              </a:rPr>
              <a:t>Accreditations are not a team membership</a:t>
            </a:r>
          </a:p>
          <a:p>
            <a:pPr marL="448945" lvl="1"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An accreditation does not create a membership of a specific team. However, the task is affiliated to a team. </a:t>
            </a:r>
          </a:p>
          <a:p>
            <a:pPr marL="448945" lvl="1" indent="-285750">
              <a:spcBef>
                <a:spcPts val="600"/>
              </a:spcBef>
              <a:spcAft>
                <a:spcPts val="600"/>
              </a:spcAft>
              <a:buClr>
                <a:srgbClr val="7414DC"/>
              </a:buClr>
              <a:buSzPct val="125000"/>
              <a:buFont typeface="Arial" panose="020B0604020202020204" pitchFamily="34" charset="0"/>
              <a:buChar char="•"/>
              <a:defRPr/>
            </a:pPr>
            <a:r>
              <a:rPr lang="en-GB" sz="1600">
                <a:latin typeface="Nunito Sans"/>
                <a:ea typeface="Calibri"/>
                <a:cs typeface="Calibri"/>
              </a:rPr>
              <a:t>For example, a Cub Section Team Member who is an excellent kayaker could have an appropriate “Kayak Assessor” accreditation. They would be affiliated to, but not be a member of, the Area Programme Team.</a:t>
            </a:r>
            <a:endParaRPr lang="en-GB" sz="1800">
              <a:latin typeface="Nunito Sans"/>
              <a:ea typeface="Calibri"/>
              <a:cs typeface="Calibri"/>
            </a:endParaRPr>
          </a:p>
        </p:txBody>
      </p:sp>
      <p:sp>
        <p:nvSpPr>
          <p:cNvPr id="2" name="object 5">
            <a:extLst>
              <a:ext uri="{FF2B5EF4-FFF2-40B4-BE49-F238E27FC236}">
                <a16:creationId xmlns:a16="http://schemas.microsoft.com/office/drawing/2014/main" id="{776549CA-103D-CC93-8E18-660470A9F589}"/>
              </a:ext>
            </a:extLst>
          </p:cNvPr>
          <p:cNvSpPr txBox="1"/>
          <p:nvPr/>
        </p:nvSpPr>
        <p:spPr>
          <a:xfrm>
            <a:off x="6250666" y="1029840"/>
            <a:ext cx="5840896"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Key facts about accreditations</a:t>
            </a:r>
          </a:p>
        </p:txBody>
      </p:sp>
      <p:pic>
        <p:nvPicPr>
          <p:cNvPr id="4" name="Picture 12" descr="A picture containing outdoor, tree, person, wearing&#10;&#10;Description automatically generated">
            <a:extLst>
              <a:ext uri="{FF2B5EF4-FFF2-40B4-BE49-F238E27FC236}">
                <a16:creationId xmlns:a16="http://schemas.microsoft.com/office/drawing/2014/main" id="{72AC48DC-B7F0-702E-7A2E-181E004CEAA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 y="0"/>
            <a:ext cx="6095999" cy="6858000"/>
          </a:xfrm>
          <a:prstGeom prst="rect">
            <a:avLst/>
          </a:prstGeom>
        </p:spPr>
      </p:pic>
    </p:spTree>
    <p:extLst>
      <p:ext uri="{BB962C8B-B14F-4D97-AF65-F5344CB8AC3E}">
        <p14:creationId xmlns:p14="http://schemas.microsoft.com/office/powerpoint/2010/main" val="1799205016"/>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52EBD7CB-CAB0-238B-96A4-71E2BBF45749}"/>
              </a:ext>
            </a:extLst>
          </p:cNvPr>
          <p:cNvSpPr txBox="1"/>
          <p:nvPr/>
        </p:nvSpPr>
        <p:spPr>
          <a:xfrm>
            <a:off x="199757" y="742138"/>
            <a:ext cx="5896243"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The Accreditations Table</a:t>
            </a:r>
            <a:endParaRPr lang="en-US" sz="1200"/>
          </a:p>
        </p:txBody>
      </p:sp>
      <p:sp>
        <p:nvSpPr>
          <p:cNvPr id="4" name="TextBox 3">
            <a:extLst>
              <a:ext uri="{FF2B5EF4-FFF2-40B4-BE49-F238E27FC236}">
                <a16:creationId xmlns:a16="http://schemas.microsoft.com/office/drawing/2014/main" id="{DF20E3B6-5A42-BD0C-97FF-9F4101A8AFCC}"/>
              </a:ext>
            </a:extLst>
          </p:cNvPr>
          <p:cNvSpPr txBox="1"/>
          <p:nvPr/>
        </p:nvSpPr>
        <p:spPr>
          <a:xfrm>
            <a:off x="260269" y="1335683"/>
            <a:ext cx="5618117" cy="5509200"/>
          </a:xfrm>
          <a:prstGeom prst="rect">
            <a:avLst/>
          </a:prstGeom>
          <a:noFill/>
        </p:spPr>
        <p:txBody>
          <a:bodyPr wrap="square" lIns="91440" tIns="45720" rIns="91440" bIns="45720" anchor="t">
            <a:spAutoFit/>
          </a:bodyPr>
          <a:lstStyle/>
          <a:p>
            <a:pPr marL="295275"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Most accreditations have pre-requisite(s) that must be verified before the accreditation can be given</a:t>
            </a:r>
          </a:p>
          <a:p>
            <a:pPr marL="295275"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The accreditations table shows, for each accreditation:</a:t>
            </a:r>
          </a:p>
          <a:p>
            <a:pPr marL="638175" lvl="1"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Accreditation title</a:t>
            </a:r>
          </a:p>
          <a:p>
            <a:pPr marL="638175" lvl="1"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The team responsible for the accreditation (creating, where necessary, an informal network of affiliated people who have that accreditation)</a:t>
            </a:r>
          </a:p>
          <a:p>
            <a:pPr marL="638175" lvl="1"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Who (role) can give or remove the accreditation</a:t>
            </a:r>
          </a:p>
          <a:p>
            <a:pPr marL="638175" lvl="1"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About the person who can hold the accreditation</a:t>
            </a:r>
          </a:p>
          <a:p>
            <a:pPr marL="981075" lvl="2"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whether they are in a role that undertakes regulated activity</a:t>
            </a:r>
          </a:p>
          <a:p>
            <a:pPr marL="981075" lvl="2"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what learning must the person have already completed, and what other qualifications must already be held</a:t>
            </a:r>
          </a:p>
          <a:p>
            <a:pPr marL="981075" lvl="2"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if an internal check is needed for the accreditation</a:t>
            </a:r>
          </a:p>
          <a:p>
            <a:pPr marL="638175" lvl="1" indent="-285750">
              <a:spcBef>
                <a:spcPts val="600"/>
              </a:spcBef>
              <a:spcAft>
                <a:spcPts val="600"/>
              </a:spcAft>
              <a:buClr>
                <a:srgbClr val="7414DC"/>
              </a:buClr>
              <a:buSzPct val="125000"/>
              <a:buFont typeface="Arial" panose="020B0604020202020204" pitchFamily="34" charset="0"/>
              <a:buChar char="•"/>
              <a:defRPr/>
            </a:pPr>
            <a:r>
              <a:rPr lang="en-GB" sz="1400">
                <a:ea typeface="Calibri"/>
                <a:cs typeface="Calibri"/>
              </a:rPr>
              <a:t>Maximum time that the accreditation can be held for before review</a:t>
            </a:r>
          </a:p>
          <a:p>
            <a:pPr marL="638175" lvl="1" indent="-285750">
              <a:spcBef>
                <a:spcPts val="600"/>
              </a:spcBef>
              <a:spcAft>
                <a:spcPts val="600"/>
              </a:spcAft>
              <a:buClr>
                <a:srgbClr val="7414DC"/>
              </a:buClr>
              <a:buSzPct val="125000"/>
              <a:buFont typeface="Arial" panose="020B0604020202020204" pitchFamily="34" charset="0"/>
              <a:buChar char="•"/>
              <a:defRPr/>
            </a:pPr>
            <a:r>
              <a:rPr lang="en-US" sz="1400">
                <a:ea typeface="Calibri"/>
                <a:cs typeface="Calibri"/>
              </a:rPr>
              <a:t>If no accreditation is given, who do the related responsibilities and tasks sit with by default</a:t>
            </a:r>
            <a:endParaRPr lang="en-GB" sz="2000">
              <a:latin typeface="Nunito Sans"/>
              <a:ea typeface="Calibri"/>
              <a:cs typeface="Calibri"/>
            </a:endParaRPr>
          </a:p>
        </p:txBody>
      </p:sp>
      <p:pic>
        <p:nvPicPr>
          <p:cNvPr id="2" name="Picture 1">
            <a:extLst>
              <a:ext uri="{FF2B5EF4-FFF2-40B4-BE49-F238E27FC236}">
                <a16:creationId xmlns:a16="http://schemas.microsoft.com/office/drawing/2014/main" id="{A8F00EAC-0049-AD65-FB6C-F879B6D3332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545960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B84D8-8324-965F-738D-575D1F9B01DA}"/>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AC95FA90-439E-059D-C884-DDF8945F099A}"/>
              </a:ext>
            </a:extLst>
          </p:cNvPr>
          <p:cNvSpPr txBox="1"/>
          <p:nvPr/>
        </p:nvSpPr>
        <p:spPr>
          <a:xfrm>
            <a:off x="207962" y="484076"/>
            <a:ext cx="6530018"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Useful resources - accreditations</a:t>
            </a:r>
            <a:endParaRPr lang="en-US"/>
          </a:p>
        </p:txBody>
      </p:sp>
      <p:sp>
        <p:nvSpPr>
          <p:cNvPr id="4" name="TextBox 3">
            <a:extLst>
              <a:ext uri="{FF2B5EF4-FFF2-40B4-BE49-F238E27FC236}">
                <a16:creationId xmlns:a16="http://schemas.microsoft.com/office/drawing/2014/main" id="{D35144EF-94E8-33FF-ECEC-20C176148C17}"/>
              </a:ext>
            </a:extLst>
          </p:cNvPr>
          <p:cNvSpPr txBox="1"/>
          <p:nvPr/>
        </p:nvSpPr>
        <p:spPr>
          <a:xfrm>
            <a:off x="836974" y="1446304"/>
            <a:ext cx="5699761" cy="2369880"/>
          </a:xfrm>
          <a:prstGeom prst="rect">
            <a:avLst/>
          </a:prstGeom>
          <a:noFill/>
        </p:spPr>
        <p:txBody>
          <a:bodyPr wrap="square" lIns="91440" tIns="45720" rIns="91440" bIns="45720" anchor="t">
            <a:spAutoFit/>
          </a:bodyPr>
          <a:lstStyle/>
          <a:p>
            <a:pPr marL="9525">
              <a:spcBef>
                <a:spcPts val="600"/>
              </a:spcBef>
              <a:spcAft>
                <a:spcPts val="600"/>
              </a:spcAft>
              <a:defRPr/>
            </a:pPr>
            <a:r>
              <a:rPr lang="en-GB" sz="1800">
                <a:ea typeface="+mn-lt"/>
                <a:cs typeface="+mn-lt"/>
                <a:hlinkClick r:id="rId3"/>
              </a:rPr>
              <a:t>Accreditations | Scouts</a:t>
            </a:r>
            <a:endParaRPr lang="en-US" sz="1800">
              <a:latin typeface="Calibri"/>
              <a:ea typeface="Calibri"/>
              <a:cs typeface="Calibri"/>
            </a:endParaRPr>
          </a:p>
          <a:p>
            <a:pPr marL="285750" indent="-285750">
              <a:spcBef>
                <a:spcPts val="600"/>
              </a:spcBef>
              <a:spcAft>
                <a:spcPts val="600"/>
              </a:spcAft>
              <a:buFont typeface="Arial"/>
              <a:buChar char="•"/>
              <a:defRPr/>
            </a:pPr>
            <a:r>
              <a:rPr lang="en-GB" sz="1800">
                <a:ea typeface="+mn-lt"/>
                <a:cs typeface="+mn-lt"/>
                <a:hlinkClick r:id="rId4"/>
              </a:rPr>
              <a:t>Leadership Team Accreditations | Scouts</a:t>
            </a:r>
            <a:endParaRPr lang="en-US" sz="1800">
              <a:latin typeface="Calibri"/>
              <a:ea typeface="Calibri"/>
              <a:cs typeface="Calibri"/>
            </a:endParaRPr>
          </a:p>
          <a:p>
            <a:pPr marL="285750" indent="-285750">
              <a:spcBef>
                <a:spcPts val="600"/>
              </a:spcBef>
              <a:spcAft>
                <a:spcPts val="600"/>
              </a:spcAft>
              <a:buFont typeface="Arial"/>
              <a:buChar char="•"/>
              <a:defRPr/>
            </a:pPr>
            <a:r>
              <a:rPr lang="en-GB" sz="1800">
                <a:ea typeface="+mn-lt"/>
                <a:cs typeface="+mn-lt"/>
                <a:hlinkClick r:id="rId5"/>
              </a:rPr>
              <a:t>Programme Team Accreditations | Scouts</a:t>
            </a:r>
            <a:endParaRPr lang="en-US" sz="1800">
              <a:latin typeface="Calibri"/>
              <a:ea typeface="Calibri"/>
              <a:cs typeface="Calibri"/>
            </a:endParaRPr>
          </a:p>
          <a:p>
            <a:pPr marL="285750" indent="-285750">
              <a:spcBef>
                <a:spcPts val="600"/>
              </a:spcBef>
              <a:spcAft>
                <a:spcPts val="600"/>
              </a:spcAft>
              <a:buFont typeface="Arial"/>
              <a:buChar char="•"/>
              <a:defRPr/>
            </a:pPr>
            <a:r>
              <a:rPr lang="en-GB" sz="1800">
                <a:ea typeface="+mn-lt"/>
                <a:cs typeface="+mn-lt"/>
                <a:hlinkClick r:id="rId6"/>
              </a:rPr>
              <a:t>Volunteering Development Team Accreditations | Scouts</a:t>
            </a:r>
            <a:endParaRPr lang="en-US" sz="1800">
              <a:latin typeface="Calibri"/>
              <a:ea typeface="Calibri"/>
              <a:cs typeface="Calibri"/>
            </a:endParaRPr>
          </a:p>
          <a:p>
            <a:pPr marL="285750" indent="-285750">
              <a:spcBef>
                <a:spcPts val="600"/>
              </a:spcBef>
              <a:spcAft>
                <a:spcPts val="600"/>
              </a:spcAft>
              <a:buFont typeface="Arial"/>
              <a:buChar char="•"/>
              <a:defRPr/>
            </a:pPr>
            <a:r>
              <a:rPr lang="en-GB" sz="1800">
                <a:ea typeface="+mn-lt"/>
                <a:cs typeface="+mn-lt"/>
                <a:hlinkClick r:id="rId7"/>
              </a:rPr>
              <a:t>UKHQ Accreditations | Scouts</a:t>
            </a:r>
            <a:endParaRPr lang="en-GB" sz="1800">
              <a:ea typeface="Calibri"/>
              <a:cs typeface="Calibri"/>
            </a:endParaRPr>
          </a:p>
        </p:txBody>
      </p:sp>
      <p:grpSp>
        <p:nvGrpSpPr>
          <p:cNvPr id="6" name="Group 5">
            <a:extLst>
              <a:ext uri="{FF2B5EF4-FFF2-40B4-BE49-F238E27FC236}">
                <a16:creationId xmlns:a16="http://schemas.microsoft.com/office/drawing/2014/main" id="{23B44A13-AF31-BF0A-299D-33D59D667AA7}"/>
              </a:ext>
            </a:extLst>
          </p:cNvPr>
          <p:cNvGrpSpPr/>
          <p:nvPr/>
        </p:nvGrpSpPr>
        <p:grpSpPr>
          <a:xfrm>
            <a:off x="6699038" y="44224"/>
            <a:ext cx="5488638" cy="6813776"/>
            <a:chOff x="6699038" y="44224"/>
            <a:chExt cx="5488638" cy="6813776"/>
          </a:xfrm>
        </p:grpSpPr>
        <p:pic>
          <p:nvPicPr>
            <p:cNvPr id="2" name="Picture 1">
              <a:extLst>
                <a:ext uri="{FF2B5EF4-FFF2-40B4-BE49-F238E27FC236}">
                  <a16:creationId xmlns:a16="http://schemas.microsoft.com/office/drawing/2014/main" id="{83A57CF6-B3D9-EE58-A6A2-4424C5445F8A}"/>
                </a:ext>
              </a:extLst>
            </p:cNvPr>
            <p:cNvPicPr>
              <a:picLocks noChangeAspect="1"/>
            </p:cNvPicPr>
            <p:nvPr/>
          </p:nvPicPr>
          <p:blipFill>
            <a:blip r:embed="rId8"/>
            <a:stretch>
              <a:fillRect/>
            </a:stretch>
          </p:blipFill>
          <p:spPr>
            <a:xfrm>
              <a:off x="6767513" y="44224"/>
              <a:ext cx="5351690" cy="2034268"/>
            </a:xfrm>
            <a:prstGeom prst="rect">
              <a:avLst/>
            </a:prstGeom>
          </p:spPr>
        </p:pic>
        <p:pic>
          <p:nvPicPr>
            <p:cNvPr id="3" name="Picture 2" descr="A screenshot of a web page&#10;&#10;Description automatically generated">
              <a:extLst>
                <a:ext uri="{FF2B5EF4-FFF2-40B4-BE49-F238E27FC236}">
                  <a16:creationId xmlns:a16="http://schemas.microsoft.com/office/drawing/2014/main" id="{77170E58-0DA6-BF4B-C809-7ACE8228AC67}"/>
                </a:ext>
              </a:extLst>
            </p:cNvPr>
            <p:cNvPicPr>
              <a:picLocks noChangeAspect="1"/>
            </p:cNvPicPr>
            <p:nvPr/>
          </p:nvPicPr>
          <p:blipFill>
            <a:blip r:embed="rId9"/>
            <a:stretch>
              <a:fillRect/>
            </a:stretch>
          </p:blipFill>
          <p:spPr>
            <a:xfrm>
              <a:off x="6699038" y="2081892"/>
              <a:ext cx="5488638" cy="4776108"/>
            </a:xfrm>
            <a:prstGeom prst="rect">
              <a:avLst/>
            </a:prstGeom>
          </p:spPr>
        </p:pic>
      </p:grpSp>
    </p:spTree>
    <p:extLst>
      <p:ext uri="{BB962C8B-B14F-4D97-AF65-F5344CB8AC3E}">
        <p14:creationId xmlns:p14="http://schemas.microsoft.com/office/powerpoint/2010/main" val="1686990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04683" y="4694209"/>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Questions</a:t>
            </a:r>
            <a:endParaRPr lang="en-US"/>
          </a:p>
        </p:txBody>
      </p:sp>
      <p:pic>
        <p:nvPicPr>
          <p:cNvPr id="3" name="Graphic 2" descr="Thought bubble outline">
            <a:extLst>
              <a:ext uri="{FF2B5EF4-FFF2-40B4-BE49-F238E27FC236}">
                <a16:creationId xmlns:a16="http://schemas.microsoft.com/office/drawing/2014/main" id="{CCCB41DA-79BD-0D05-4368-0E61B5A9A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7790" y="3429000"/>
            <a:ext cx="2700000" cy="2700000"/>
          </a:xfrm>
          <a:prstGeom prst="rect">
            <a:avLst/>
          </a:prstGeom>
        </p:spPr>
      </p:pic>
      <p:pic>
        <p:nvPicPr>
          <p:cNvPr id="8" name="Graphic 7" descr="Lightbulb and gear outline">
            <a:extLst>
              <a:ext uri="{FF2B5EF4-FFF2-40B4-BE49-F238E27FC236}">
                <a16:creationId xmlns:a16="http://schemas.microsoft.com/office/drawing/2014/main" id="{F561D2E0-CE73-0719-9B77-E9FA5B7C70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8990" y="1030184"/>
            <a:ext cx="2700000" cy="2700000"/>
          </a:xfrm>
          <a:prstGeom prst="rect">
            <a:avLst/>
          </a:prstGeom>
        </p:spPr>
      </p:pic>
      <p:pic>
        <p:nvPicPr>
          <p:cNvPr id="10" name="Graphic 9" descr="Chat bubble outline">
            <a:extLst>
              <a:ext uri="{FF2B5EF4-FFF2-40B4-BE49-F238E27FC236}">
                <a16:creationId xmlns:a16="http://schemas.microsoft.com/office/drawing/2014/main" id="{969CDB01-52C8-EE15-65C3-FDDA999CF7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3011" y="1138510"/>
            <a:ext cx="2700000" cy="2700000"/>
          </a:xfrm>
          <a:prstGeom prst="rect">
            <a:avLst/>
          </a:prstGeom>
        </p:spPr>
      </p:pic>
    </p:spTree>
    <p:extLst>
      <p:ext uri="{BB962C8B-B14F-4D97-AF65-F5344CB8AC3E}">
        <p14:creationId xmlns:p14="http://schemas.microsoft.com/office/powerpoint/2010/main" val="874249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04683" y="4694209"/>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Break</a:t>
            </a:r>
            <a:endParaRPr lang="en-US"/>
          </a:p>
        </p:txBody>
      </p:sp>
    </p:spTree>
    <p:extLst>
      <p:ext uri="{BB962C8B-B14F-4D97-AF65-F5344CB8AC3E}">
        <p14:creationId xmlns:p14="http://schemas.microsoft.com/office/powerpoint/2010/main" val="2962060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Building your teams</a:t>
            </a:r>
            <a:endParaRPr lang="en-US"/>
          </a:p>
        </p:txBody>
      </p:sp>
    </p:spTree>
    <p:extLst>
      <p:ext uri="{BB962C8B-B14F-4D97-AF65-F5344CB8AC3E}">
        <p14:creationId xmlns:p14="http://schemas.microsoft.com/office/powerpoint/2010/main" val="1731841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52EBD7CB-CAB0-238B-96A4-71E2BBF45749}"/>
              </a:ext>
            </a:extLst>
          </p:cNvPr>
          <p:cNvSpPr txBox="1"/>
          <p:nvPr/>
        </p:nvSpPr>
        <p:spPr>
          <a:xfrm>
            <a:off x="218485" y="609631"/>
            <a:ext cx="4754884"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Teams - core principles</a:t>
            </a:r>
            <a:endParaRPr lang="en-US"/>
          </a:p>
        </p:txBody>
      </p:sp>
      <p:sp>
        <p:nvSpPr>
          <p:cNvPr id="4" name="TextBox 3">
            <a:extLst>
              <a:ext uri="{FF2B5EF4-FFF2-40B4-BE49-F238E27FC236}">
                <a16:creationId xmlns:a16="http://schemas.microsoft.com/office/drawing/2014/main" id="{DF20E3B6-5A42-BD0C-97FF-9F4101A8AFCC}"/>
              </a:ext>
            </a:extLst>
          </p:cNvPr>
          <p:cNvSpPr txBox="1"/>
          <p:nvPr/>
        </p:nvSpPr>
        <p:spPr>
          <a:xfrm>
            <a:off x="291354" y="1407221"/>
            <a:ext cx="6114859" cy="4585871"/>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b="1">
                <a:latin typeface="Nunito Sans"/>
                <a:ea typeface="Calibri"/>
                <a:cs typeface="Calibri"/>
              </a:rPr>
              <a:t>Key action: Make sure that for each Area, District, Group and team...</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Programme is at the core of everything </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Each Lead Volunteer is clear that only the teams listed in the organisation diagrams &amp; POR may exist. Teams (except Section Teams) may have sub-teams if appropriate to their operation.</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Each team member understands the core principles of working in teams - see </a:t>
            </a:r>
            <a:r>
              <a:rPr lang="en-GB" sz="1800">
                <a:latin typeface="Nunito Sans"/>
                <a:ea typeface="Calibri"/>
                <a:cs typeface="Calibri"/>
                <a:hlinkClick r:id="rId3"/>
              </a:rPr>
              <a:t>Volunteering Together</a:t>
            </a:r>
            <a:r>
              <a:rPr lang="en-GB" sz="1800">
                <a:latin typeface="Nunito Sans"/>
                <a:ea typeface="Calibri"/>
                <a:cs typeface="Calibri"/>
              </a:rPr>
              <a:t> and </a:t>
            </a:r>
            <a:r>
              <a:rPr lang="en-GB" sz="1800">
                <a:latin typeface="Nunito Sans"/>
                <a:ea typeface="Calibri"/>
                <a:cs typeface="Calibri"/>
                <a:hlinkClick r:id="rId4"/>
              </a:rPr>
              <a:t>Our Volunteering Culture</a:t>
            </a:r>
            <a:r>
              <a:rPr lang="en-GB" sz="1800">
                <a:latin typeface="Nunito Sans"/>
                <a:ea typeface="Calibri"/>
                <a:cs typeface="Calibri"/>
              </a:rPr>
              <a:t> </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Each team must meet their Team Description, but can organise themselves to achieve that, so that each team member is clear about their role in the team - see </a:t>
            </a:r>
            <a:r>
              <a:rPr lang="en-GB" sz="1800">
                <a:latin typeface="Nunito Sans"/>
                <a:ea typeface="Calibri"/>
                <a:cs typeface="Calibri"/>
                <a:hlinkClick r:id="rId5"/>
              </a:rPr>
              <a:t>How volunteers work in teams</a:t>
            </a:r>
            <a:r>
              <a:rPr lang="en-GB" sz="1800">
                <a:latin typeface="Nunito Sans"/>
                <a:ea typeface="Calibri"/>
                <a:cs typeface="Calibri"/>
              </a:rPr>
              <a:t> </a:t>
            </a:r>
          </a:p>
        </p:txBody>
      </p:sp>
      <p:pic>
        <p:nvPicPr>
          <p:cNvPr id="6" name="Picture 5">
            <a:extLst>
              <a:ext uri="{FF2B5EF4-FFF2-40B4-BE49-F238E27FC236}">
                <a16:creationId xmlns:a16="http://schemas.microsoft.com/office/drawing/2014/main" id="{7AA13A7C-0824-91F3-4325-A17AA4B8479C}"/>
              </a:ext>
            </a:extLst>
          </p:cNvPr>
          <p:cNvPicPr>
            <a:picLocks noChangeAspect="1"/>
          </p:cNvPicPr>
          <p:nvPr/>
        </p:nvPicPr>
        <p:blipFill>
          <a:blip r:embed="rId6"/>
          <a:stretch>
            <a:fillRect/>
          </a:stretch>
        </p:blipFill>
        <p:spPr>
          <a:xfrm>
            <a:off x="6555770" y="3700157"/>
            <a:ext cx="5344875" cy="2848836"/>
          </a:xfrm>
          <a:prstGeom prst="rect">
            <a:avLst/>
          </a:prstGeom>
        </p:spPr>
      </p:pic>
      <p:pic>
        <p:nvPicPr>
          <p:cNvPr id="7" name="Picture 6">
            <a:extLst>
              <a:ext uri="{FF2B5EF4-FFF2-40B4-BE49-F238E27FC236}">
                <a16:creationId xmlns:a16="http://schemas.microsoft.com/office/drawing/2014/main" id="{D0C07AF2-3FED-1A5C-B38A-703D0CCDD75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55771" y="1071296"/>
            <a:ext cx="5344875" cy="2987519"/>
          </a:xfrm>
          <a:prstGeom prst="rect">
            <a:avLst/>
          </a:prstGeom>
        </p:spPr>
      </p:pic>
    </p:spTree>
    <p:extLst>
      <p:ext uri="{BB962C8B-B14F-4D97-AF65-F5344CB8AC3E}">
        <p14:creationId xmlns:p14="http://schemas.microsoft.com/office/powerpoint/2010/main" val="991963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FD1763-E64D-4529-0D89-4F515C46659E}"/>
              </a:ext>
            </a:extLst>
          </p:cNvPr>
          <p:cNvSpPr txBox="1"/>
          <p:nvPr/>
        </p:nvSpPr>
        <p:spPr>
          <a:xfrm>
            <a:off x="6187513" y="877570"/>
            <a:ext cx="5779200" cy="523220"/>
          </a:xfrm>
          <a:prstGeom prst="rect">
            <a:avLst/>
          </a:prstGeom>
          <a:noFill/>
        </p:spPr>
        <p:txBody>
          <a:bodyPr wrap="square" lIns="91440" tIns="45720" rIns="91440" bIns="45720" anchor="t">
            <a:spAutoFit/>
          </a:bodyPr>
          <a:lstStyle/>
          <a:p>
            <a:pPr marL="64770" marR="0" lvl="0" indent="0" algn="l" defTabSz="685800" rtl="0" eaLnBrk="1" fontAlgn="auto" latinLnBrk="0" hangingPunct="1">
              <a:lnSpc>
                <a:spcPct val="100000"/>
              </a:lnSpc>
              <a:spcBef>
                <a:spcPts val="2145"/>
              </a:spcBef>
              <a:spcAft>
                <a:spcPts val="0"/>
              </a:spcAft>
              <a:buClrTx/>
              <a:buSzTx/>
              <a:buFontTx/>
              <a:buNone/>
              <a:tabLst/>
              <a:defRPr/>
            </a:pPr>
            <a:r>
              <a:rPr kumimoji="0" lang="en-GB" sz="2800" b="1" i="0" u="none" strike="noStrike" kern="1200" cap="none" spc="0" normalizeH="0" baseline="0" noProof="0">
                <a:ln>
                  <a:noFill/>
                </a:ln>
                <a:solidFill>
                  <a:srgbClr val="7413DC"/>
                </a:solidFill>
                <a:effectLst/>
                <a:uLnTx/>
                <a:uFillTx/>
                <a:latin typeface="Nunito Sans Black"/>
                <a:ea typeface="+mn-ea"/>
                <a:cs typeface="Nunito Sans Black"/>
              </a:rPr>
              <a:t>Principles</a:t>
            </a:r>
          </a:p>
        </p:txBody>
      </p:sp>
      <p:sp>
        <p:nvSpPr>
          <p:cNvPr id="7" name="TextBox 6">
            <a:extLst>
              <a:ext uri="{FF2B5EF4-FFF2-40B4-BE49-F238E27FC236}">
                <a16:creationId xmlns:a16="http://schemas.microsoft.com/office/drawing/2014/main" id="{3C9DE663-611C-3EFB-5D3F-B79AEF7E5480}"/>
              </a:ext>
            </a:extLst>
          </p:cNvPr>
          <p:cNvSpPr txBox="1"/>
          <p:nvPr/>
        </p:nvSpPr>
        <p:spPr>
          <a:xfrm>
            <a:off x="6314626" y="1962401"/>
            <a:ext cx="5524974" cy="3939540"/>
          </a:xfrm>
          <a:prstGeom prst="rect">
            <a:avLst/>
          </a:prstGeom>
          <a:noFill/>
        </p:spPr>
        <p:txBody>
          <a:bodyPr wrap="square" lIns="91440" tIns="45720" rIns="91440" bIns="45720" rtlCol="0" anchor="t">
            <a:spAutoFit/>
          </a:bodyPr>
          <a:lstStyle/>
          <a:p>
            <a:pPr marL="350520" indent="-342900">
              <a:spcBef>
                <a:spcPts val="600"/>
              </a:spcBef>
              <a:spcAft>
                <a:spcPts val="600"/>
              </a:spcAft>
              <a:buClr>
                <a:srgbClr val="7414DC"/>
              </a:buClr>
              <a:buSzPct val="125000"/>
              <a:buFont typeface="Arial" panose="020B0604020202020204" pitchFamily="34" charset="0"/>
              <a:buChar char="•"/>
            </a:pPr>
            <a:r>
              <a:rPr lang="en-GB" sz="2000">
                <a:latin typeface="Nunito Sans"/>
              </a:rPr>
              <a:t>Use the team descriptions to shape your local structure and identify current volunteers who best fit these teams</a:t>
            </a:r>
          </a:p>
          <a:p>
            <a:pPr marL="350520" indent="-342900">
              <a:spcBef>
                <a:spcPts val="600"/>
              </a:spcBef>
              <a:spcAft>
                <a:spcPts val="600"/>
              </a:spcAft>
              <a:buClr>
                <a:srgbClr val="7414DC"/>
              </a:buClr>
              <a:buSzPct val="125000"/>
              <a:buFont typeface="Arial" panose="020B0604020202020204" pitchFamily="34" charset="0"/>
              <a:buChar char="•"/>
            </a:pPr>
            <a:r>
              <a:rPr lang="en-GB" sz="2000">
                <a:latin typeface="Nunito Sans"/>
                <a:ea typeface="Calibri"/>
                <a:cs typeface="Calibri"/>
              </a:rPr>
              <a:t>Consider who will hold accreditations relating to the team (mostly Area and District teams, but may be given to volunteers in Groups)</a:t>
            </a:r>
          </a:p>
          <a:p>
            <a:pPr marL="350520" indent="-342900">
              <a:spcBef>
                <a:spcPts val="600"/>
              </a:spcBef>
              <a:spcAft>
                <a:spcPts val="600"/>
              </a:spcAft>
              <a:buClr>
                <a:srgbClr val="7414DC"/>
              </a:buClr>
              <a:buSzPct val="125000"/>
              <a:buFont typeface="Arial" panose="020B0604020202020204" pitchFamily="34" charset="0"/>
              <a:buChar char="•"/>
            </a:pPr>
            <a:r>
              <a:rPr lang="en-GB" sz="2000">
                <a:latin typeface="Nunito Sans"/>
                <a:ea typeface="Calibri"/>
                <a:cs typeface="Calibri"/>
              </a:rPr>
              <a:t>Consider any teams that might benefit from being shared with another Area/District</a:t>
            </a:r>
          </a:p>
          <a:p>
            <a:pPr marL="350520" indent="-342900">
              <a:spcBef>
                <a:spcPts val="600"/>
              </a:spcBef>
              <a:spcAft>
                <a:spcPts val="600"/>
              </a:spcAft>
              <a:buClr>
                <a:srgbClr val="7414DC"/>
              </a:buClr>
              <a:buSzPct val="125000"/>
              <a:buFont typeface="Arial" panose="020B0604020202020204" pitchFamily="34" charset="0"/>
              <a:buChar char="•"/>
            </a:pPr>
            <a:r>
              <a:rPr lang="en-GB" sz="2000">
                <a:latin typeface="Nunito Sans"/>
              </a:rPr>
              <a:t>Refine your team structure in conversation with your current volunteers</a:t>
            </a:r>
          </a:p>
        </p:txBody>
      </p:sp>
      <p:pic>
        <p:nvPicPr>
          <p:cNvPr id="3" name="Picture 5" descr="A picture containing person&#10;&#10;Description automatically generated">
            <a:extLst>
              <a:ext uri="{FF2B5EF4-FFF2-40B4-BE49-F238E27FC236}">
                <a16:creationId xmlns:a16="http://schemas.microsoft.com/office/drawing/2014/main" id="{4E4EB525-9DD2-A30D-8810-01C6113F3C9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 y="0"/>
            <a:ext cx="6096000" cy="6858000"/>
          </a:xfrm>
          <a:prstGeom prst="rect">
            <a:avLst/>
          </a:prstGeom>
        </p:spPr>
      </p:pic>
    </p:spTree>
    <p:extLst>
      <p:ext uri="{BB962C8B-B14F-4D97-AF65-F5344CB8AC3E}">
        <p14:creationId xmlns:p14="http://schemas.microsoft.com/office/powerpoint/2010/main" val="3931824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52EBD7CB-CAB0-238B-96A4-71E2BBF45749}"/>
              </a:ext>
            </a:extLst>
          </p:cNvPr>
          <p:cNvSpPr txBox="1"/>
          <p:nvPr/>
        </p:nvSpPr>
        <p:spPr>
          <a:xfrm>
            <a:off x="322929" y="609631"/>
            <a:ext cx="4754884"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Mapping current roles</a:t>
            </a:r>
            <a:endParaRPr lang="en-US"/>
          </a:p>
        </p:txBody>
      </p:sp>
      <p:sp>
        <p:nvSpPr>
          <p:cNvPr id="4" name="TextBox 3">
            <a:extLst>
              <a:ext uri="{FF2B5EF4-FFF2-40B4-BE49-F238E27FC236}">
                <a16:creationId xmlns:a16="http://schemas.microsoft.com/office/drawing/2014/main" id="{DF20E3B6-5A42-BD0C-97FF-9F4101A8AFCC}"/>
              </a:ext>
            </a:extLst>
          </p:cNvPr>
          <p:cNvSpPr txBox="1"/>
          <p:nvPr/>
        </p:nvSpPr>
        <p:spPr>
          <a:xfrm>
            <a:off x="322929" y="1658963"/>
            <a:ext cx="5629212" cy="4308872"/>
          </a:xfrm>
          <a:prstGeom prst="rect">
            <a:avLst/>
          </a:prstGeom>
          <a:noFill/>
        </p:spPr>
        <p:txBody>
          <a:bodyPr wrap="square" lIns="91440" tIns="45720" rIns="91440" bIns="45720" anchor="t">
            <a:spAutoFit/>
          </a:bodyPr>
          <a:lstStyle/>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85% of volunteer roles will map automatically; these are mostly in Groups, Sections and Trustee Boards along with some District roles</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15% of volunteer roles will not map automatically; these are mostly District &amp; Area roles</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In all cases it's important to consider and discuss what is the best use of a volunteer's skills and preferences</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It’s important that volunteers are aware of what their role and team will become</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All roles which map and all which need a conversation are available on the </a:t>
            </a:r>
            <a:r>
              <a:rPr lang="en-GB" sz="1800">
                <a:cs typeface="Calibri"/>
                <a:hlinkClick r:id="rId3"/>
              </a:rPr>
              <a:t>Becoming part of a new team</a:t>
            </a:r>
            <a:r>
              <a:rPr lang="en-GB" sz="1800">
                <a:cs typeface="Calibri"/>
              </a:rPr>
              <a:t> webpage</a:t>
            </a:r>
            <a:endParaRPr lang="en-GB" sz="1800">
              <a:latin typeface="Nunito Sans"/>
              <a:ea typeface="Calibri"/>
              <a:cs typeface="Calibri"/>
            </a:endParaRPr>
          </a:p>
        </p:txBody>
      </p:sp>
      <p:grpSp>
        <p:nvGrpSpPr>
          <p:cNvPr id="2" name="Group 1">
            <a:extLst>
              <a:ext uri="{FF2B5EF4-FFF2-40B4-BE49-F238E27FC236}">
                <a16:creationId xmlns:a16="http://schemas.microsoft.com/office/drawing/2014/main" id="{E8914900-676E-D257-06F2-A4A36D76B4FE}"/>
              </a:ext>
            </a:extLst>
          </p:cNvPr>
          <p:cNvGrpSpPr/>
          <p:nvPr/>
        </p:nvGrpSpPr>
        <p:grpSpPr>
          <a:xfrm>
            <a:off x="6096001" y="1019163"/>
            <a:ext cx="6096000" cy="5711036"/>
            <a:chOff x="5920568" y="1012537"/>
            <a:chExt cx="6096000" cy="5711036"/>
          </a:xfrm>
        </p:grpSpPr>
        <p:grpSp>
          <p:nvGrpSpPr>
            <p:cNvPr id="3" name="Group 2">
              <a:extLst>
                <a:ext uri="{FF2B5EF4-FFF2-40B4-BE49-F238E27FC236}">
                  <a16:creationId xmlns:a16="http://schemas.microsoft.com/office/drawing/2014/main" id="{56B3BCF4-7DA0-87CA-BEDF-A32D20DE0C8C}"/>
                </a:ext>
              </a:extLst>
            </p:cNvPr>
            <p:cNvGrpSpPr/>
            <p:nvPr/>
          </p:nvGrpSpPr>
          <p:grpSpPr>
            <a:xfrm>
              <a:off x="6026010" y="2771060"/>
              <a:ext cx="5990557" cy="3952513"/>
              <a:chOff x="6026010" y="1434437"/>
              <a:chExt cx="7531767" cy="4816676"/>
            </a:xfrm>
          </p:grpSpPr>
          <p:pic>
            <p:nvPicPr>
              <p:cNvPr id="9" name="Picture 8" descr="A list of groups of people&#10;&#10;Description automatically generated">
                <a:extLst>
                  <a:ext uri="{FF2B5EF4-FFF2-40B4-BE49-F238E27FC236}">
                    <a16:creationId xmlns:a16="http://schemas.microsoft.com/office/drawing/2014/main" id="{36683F8B-125B-0419-E613-4E40CC631F94}"/>
                  </a:ext>
                </a:extLst>
              </p:cNvPr>
              <p:cNvPicPr>
                <a:picLocks noChangeAspect="1"/>
              </p:cNvPicPr>
              <p:nvPr/>
            </p:nvPicPr>
            <p:blipFill rotWithShape="1">
              <a:blip r:embed="rId4"/>
              <a:srcRect t="73287"/>
              <a:stretch/>
            </p:blipFill>
            <p:spPr>
              <a:xfrm>
                <a:off x="6074311" y="3646268"/>
                <a:ext cx="7483466" cy="2604845"/>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9936C5CC-5415-9ACD-2A9B-9D42171D1BD2}"/>
                  </a:ext>
                </a:extLst>
              </p:cNvPr>
              <p:cNvPicPr>
                <a:picLocks noChangeAspect="1"/>
              </p:cNvPicPr>
              <p:nvPr/>
            </p:nvPicPr>
            <p:blipFill>
              <a:blip r:embed="rId5"/>
              <a:stretch>
                <a:fillRect/>
              </a:stretch>
            </p:blipFill>
            <p:spPr>
              <a:xfrm>
                <a:off x="6026010" y="1434437"/>
                <a:ext cx="7531766" cy="2215734"/>
              </a:xfrm>
              <a:prstGeom prst="rect">
                <a:avLst/>
              </a:prstGeom>
            </p:spPr>
          </p:pic>
        </p:grpSp>
        <p:pic>
          <p:nvPicPr>
            <p:cNvPr id="8" name="Picture 7" descr="A blue background with white text&#10;&#10;Description automatically generated">
              <a:extLst>
                <a:ext uri="{FF2B5EF4-FFF2-40B4-BE49-F238E27FC236}">
                  <a16:creationId xmlns:a16="http://schemas.microsoft.com/office/drawing/2014/main" id="{48CDB543-A2EC-FE28-82CC-F454A064C079}"/>
                </a:ext>
              </a:extLst>
            </p:cNvPr>
            <p:cNvPicPr>
              <a:picLocks noChangeAspect="1"/>
            </p:cNvPicPr>
            <p:nvPr/>
          </p:nvPicPr>
          <p:blipFill>
            <a:blip r:embed="rId6"/>
            <a:stretch>
              <a:fillRect/>
            </a:stretch>
          </p:blipFill>
          <p:spPr>
            <a:xfrm>
              <a:off x="5920568" y="1012537"/>
              <a:ext cx="6096000" cy="1672498"/>
            </a:xfrm>
            <a:prstGeom prst="rect">
              <a:avLst/>
            </a:prstGeom>
          </p:spPr>
        </p:pic>
      </p:grpSp>
    </p:spTree>
    <p:extLst>
      <p:ext uri="{BB962C8B-B14F-4D97-AF65-F5344CB8AC3E}">
        <p14:creationId xmlns:p14="http://schemas.microsoft.com/office/powerpoint/2010/main" val="191991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11DE4-2A75-E3B0-5308-563ECC7A3EF4}"/>
              </a:ext>
            </a:extLst>
          </p:cNvPr>
          <p:cNvSpPr>
            <a:spLocks noGrp="1"/>
          </p:cNvSpPr>
          <p:nvPr>
            <p:ph type="body" sz="quarter" idx="14"/>
          </p:nvPr>
        </p:nvSpPr>
        <p:spPr>
          <a:xfrm>
            <a:off x="512954" y="515949"/>
            <a:ext cx="10833061" cy="821379"/>
          </a:xfrm>
        </p:spPr>
        <p:txBody>
          <a:bodyPr vert="horz" lIns="0" tIns="0" rIns="0" bIns="0" rtlCol="0" anchor="t">
            <a:spAutoFit/>
          </a:bodyPr>
          <a:lstStyle/>
          <a:p>
            <a:pPr marL="0" indent="0">
              <a:lnSpc>
                <a:spcPct val="100000"/>
              </a:lnSpc>
              <a:buNone/>
            </a:pPr>
            <a:r>
              <a:rPr lang="en-GB" sz="3200">
                <a:solidFill>
                  <a:schemeClr val="tx2"/>
                </a:solidFill>
                <a:latin typeface="Nunito Sans Black"/>
              </a:rPr>
              <a:t>Inclusion </a:t>
            </a:r>
            <a:endParaRPr lang="en-US">
              <a:solidFill>
                <a:schemeClr val="tx2"/>
              </a:solidFill>
            </a:endParaRPr>
          </a:p>
          <a:p>
            <a:pPr marL="0" indent="0" rtl="0" fontAlgn="base">
              <a:buNone/>
            </a:pPr>
            <a:endParaRPr lang="en-GB" sz="1800">
              <a:latin typeface="Nunito Sans"/>
            </a:endParaRPr>
          </a:p>
        </p:txBody>
      </p:sp>
      <p:sp>
        <p:nvSpPr>
          <p:cNvPr id="5" name="TextBox 4">
            <a:extLst>
              <a:ext uri="{FF2B5EF4-FFF2-40B4-BE49-F238E27FC236}">
                <a16:creationId xmlns:a16="http://schemas.microsoft.com/office/drawing/2014/main" id="{E1F5F94F-53D2-3AAE-3842-D515EDEB3BA5}"/>
              </a:ext>
            </a:extLst>
          </p:cNvPr>
          <p:cNvSpPr txBox="1"/>
          <p:nvPr/>
        </p:nvSpPr>
        <p:spPr>
          <a:xfrm>
            <a:off x="829056" y="1874728"/>
            <a:ext cx="10533888"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chemeClr val="tx2"/>
              </a:buClr>
              <a:buSzPct val="125000"/>
            </a:pPr>
            <a:r>
              <a:rPr lang="en-US" sz="2800"/>
              <a:t>It’s important that teams are inclusive:</a:t>
            </a:r>
          </a:p>
          <a:p>
            <a:pPr>
              <a:buClr>
                <a:schemeClr val="tx2"/>
              </a:buClr>
              <a:buSzPct val="125000"/>
            </a:pPr>
            <a:endParaRPr lang="en-US" sz="2800"/>
          </a:p>
          <a:p>
            <a:pPr marL="285750" indent="-285750">
              <a:buClr>
                <a:schemeClr val="tx2"/>
              </a:buClr>
              <a:buSzPct val="125000"/>
              <a:buFont typeface="Arial"/>
              <a:buChar char="•"/>
            </a:pPr>
            <a:r>
              <a:rPr lang="en-US" sz="2800"/>
              <a:t>It’s embedded in Our Volunteering Culture</a:t>
            </a:r>
            <a:endParaRPr lang="en-US"/>
          </a:p>
          <a:p>
            <a:pPr marL="285750" indent="-285750">
              <a:buClr>
                <a:schemeClr val="tx2"/>
              </a:buClr>
              <a:buSzPct val="125000"/>
              <a:buFont typeface="Arial"/>
              <a:buChar char="•"/>
            </a:pPr>
            <a:endParaRPr lang="en-US" sz="2800"/>
          </a:p>
          <a:p>
            <a:pPr marL="285750" indent="-285750">
              <a:buClr>
                <a:schemeClr val="tx2"/>
              </a:buClr>
              <a:buSzPct val="125000"/>
              <a:buFont typeface="Arial"/>
              <a:buChar char="•"/>
            </a:pPr>
            <a:r>
              <a:rPr lang="en-US" sz="2800"/>
              <a:t>Inclusion must be built in, not a bolt on</a:t>
            </a:r>
            <a:endParaRPr lang="en-US"/>
          </a:p>
          <a:p>
            <a:pPr marL="285750" indent="-285750">
              <a:buClr>
                <a:schemeClr val="tx2"/>
              </a:buClr>
              <a:buSzPct val="125000"/>
              <a:buFont typeface="Arial"/>
              <a:buChar char="•"/>
            </a:pPr>
            <a:endParaRPr lang="en-US" sz="2800"/>
          </a:p>
          <a:p>
            <a:pPr marL="285750" indent="-285750">
              <a:buClr>
                <a:schemeClr val="tx2"/>
              </a:buClr>
              <a:buSzPct val="125000"/>
              <a:buFont typeface="Arial"/>
              <a:buChar char="•"/>
            </a:pPr>
            <a:r>
              <a:rPr lang="en-US" sz="2800"/>
              <a:t>It's fundamental to everyone's role and team</a:t>
            </a:r>
          </a:p>
        </p:txBody>
      </p:sp>
    </p:spTree>
    <p:extLst>
      <p:ext uri="{BB962C8B-B14F-4D97-AF65-F5344CB8AC3E}">
        <p14:creationId xmlns:p14="http://schemas.microsoft.com/office/powerpoint/2010/main" val="344247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10;&#10;Description automatically generated">
            <a:extLst>
              <a:ext uri="{FF2B5EF4-FFF2-40B4-BE49-F238E27FC236}">
                <a16:creationId xmlns:a16="http://schemas.microsoft.com/office/drawing/2014/main" id="{DC4E0F0A-2C17-E447-66C3-17FCFEA2CB29}"/>
              </a:ext>
            </a:extLst>
          </p:cNvPr>
          <p:cNvPicPr>
            <a:picLocks noChangeAspect="1"/>
          </p:cNvPicPr>
          <p:nvPr/>
        </p:nvPicPr>
        <p:blipFill>
          <a:blip r:embed="rId3"/>
          <a:stretch>
            <a:fillRect/>
          </a:stretch>
        </p:blipFill>
        <p:spPr>
          <a:xfrm>
            <a:off x="250093" y="3889058"/>
            <a:ext cx="3739661" cy="2137283"/>
          </a:xfrm>
          <a:prstGeom prst="rect">
            <a:avLst/>
          </a:prstGeom>
        </p:spPr>
      </p:pic>
      <p:sp>
        <p:nvSpPr>
          <p:cNvPr id="10" name="TextBox 9">
            <a:extLst>
              <a:ext uri="{FF2B5EF4-FFF2-40B4-BE49-F238E27FC236}">
                <a16:creationId xmlns:a16="http://schemas.microsoft.com/office/drawing/2014/main" id="{8ACC4FD4-681C-3934-0F42-058D0DD2B552}"/>
              </a:ext>
            </a:extLst>
          </p:cNvPr>
          <p:cNvSpPr txBox="1"/>
          <p:nvPr/>
        </p:nvSpPr>
        <p:spPr>
          <a:xfrm>
            <a:off x="299290" y="1299589"/>
            <a:ext cx="1152827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We volunteer </a:t>
            </a:r>
            <a:r>
              <a:rPr lang="en-US" sz="2400" b="1"/>
              <a:t>flexibly </a:t>
            </a:r>
            <a:r>
              <a:rPr lang="en-US" sz="2400"/>
              <a:t>as part of a team with a shared purpose.</a:t>
            </a:r>
          </a:p>
          <a:p>
            <a:endParaRPr lang="en-US" sz="2400"/>
          </a:p>
          <a:p>
            <a:r>
              <a:rPr lang="en-US" sz="2400"/>
              <a:t>Our teams and titles are </a:t>
            </a:r>
            <a:r>
              <a:rPr lang="en-US" sz="2400" b="1"/>
              <a:t>easier to understand</a:t>
            </a:r>
            <a:r>
              <a:rPr lang="en-US" sz="2400"/>
              <a:t> and more appealing to new volunteers.</a:t>
            </a:r>
          </a:p>
          <a:p>
            <a:endParaRPr lang="en-US" sz="2400"/>
          </a:p>
          <a:p>
            <a:r>
              <a:rPr lang="en-US" sz="2400"/>
              <a:t>Teams agree how to </a:t>
            </a:r>
            <a:r>
              <a:rPr lang="en-US" sz="2400" b="1"/>
              <a:t>share tasks</a:t>
            </a:r>
            <a:r>
              <a:rPr lang="en-US" sz="2400"/>
              <a:t> between them and this can change over time.</a:t>
            </a:r>
          </a:p>
        </p:txBody>
      </p:sp>
      <p:sp>
        <p:nvSpPr>
          <p:cNvPr id="12" name="TextBox 11">
            <a:extLst>
              <a:ext uri="{FF2B5EF4-FFF2-40B4-BE49-F238E27FC236}">
                <a16:creationId xmlns:a16="http://schemas.microsoft.com/office/drawing/2014/main" id="{C6A52E54-3136-A4E7-BC21-F1A1EAFCEF3D}"/>
              </a:ext>
            </a:extLst>
          </p:cNvPr>
          <p:cNvSpPr txBox="1"/>
          <p:nvPr/>
        </p:nvSpPr>
        <p:spPr>
          <a:xfrm>
            <a:off x="299290" y="599339"/>
            <a:ext cx="5399499" cy="553998"/>
          </a:xfrm>
          <a:prstGeom prst="rect">
            <a:avLst/>
          </a:prstGeom>
          <a:noFill/>
        </p:spPr>
        <p:txBody>
          <a:bodyPr wrap="square">
            <a:spAutoFit/>
          </a:bodyPr>
          <a:lstStyle/>
          <a:p>
            <a:pPr marL="64770">
              <a:spcBef>
                <a:spcPts val="2145"/>
              </a:spcBef>
            </a:pPr>
            <a:r>
              <a:rPr lang="en-GB" sz="3000">
                <a:solidFill>
                  <a:srgbClr val="7413DC"/>
                </a:solidFill>
                <a:latin typeface="Nunito Sans Black" panose="00000A00000000000000" pitchFamily="2" charset="0"/>
                <a:cs typeface="Nunito Sans Black"/>
              </a:rPr>
              <a:t>Our new principles</a:t>
            </a:r>
          </a:p>
        </p:txBody>
      </p:sp>
      <p:pic>
        <p:nvPicPr>
          <p:cNvPr id="28" name="Picture 27">
            <a:extLst>
              <a:ext uri="{FF2B5EF4-FFF2-40B4-BE49-F238E27FC236}">
                <a16:creationId xmlns:a16="http://schemas.microsoft.com/office/drawing/2014/main" id="{E641D540-3D16-7725-1417-19F81E16E985}"/>
              </a:ext>
            </a:extLst>
          </p:cNvPr>
          <p:cNvPicPr>
            <a:picLocks noChangeAspect="1"/>
          </p:cNvPicPr>
          <p:nvPr/>
        </p:nvPicPr>
        <p:blipFill>
          <a:blip r:embed="rId4"/>
          <a:stretch>
            <a:fillRect/>
          </a:stretch>
        </p:blipFill>
        <p:spPr>
          <a:xfrm>
            <a:off x="4441889" y="3765311"/>
            <a:ext cx="2329971" cy="2337305"/>
          </a:xfrm>
          <a:prstGeom prst="rect">
            <a:avLst/>
          </a:prstGeom>
        </p:spPr>
      </p:pic>
      <p:pic>
        <p:nvPicPr>
          <p:cNvPr id="29" name="Picture 28" descr="A screenshot of a computer&#10;&#10;Description automatically generated">
            <a:extLst>
              <a:ext uri="{FF2B5EF4-FFF2-40B4-BE49-F238E27FC236}">
                <a16:creationId xmlns:a16="http://schemas.microsoft.com/office/drawing/2014/main" id="{773D9F6C-D3FB-02A8-4EB8-CBC56D48E2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838"/>
          <a:stretch/>
        </p:blipFill>
        <p:spPr>
          <a:xfrm>
            <a:off x="7025182" y="3866438"/>
            <a:ext cx="4762277" cy="2236178"/>
          </a:xfrm>
          <a:prstGeom prst="rect">
            <a:avLst/>
          </a:prstGeom>
        </p:spPr>
      </p:pic>
    </p:spTree>
    <p:extLst>
      <p:ext uri="{BB962C8B-B14F-4D97-AF65-F5344CB8AC3E}">
        <p14:creationId xmlns:p14="http://schemas.microsoft.com/office/powerpoint/2010/main" val="3103800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87C273-51ED-12B6-BDD7-7A28E31A4BF8}"/>
              </a:ext>
            </a:extLst>
          </p:cNvPr>
          <p:cNvSpPr txBox="1"/>
          <p:nvPr/>
        </p:nvSpPr>
        <p:spPr>
          <a:xfrm>
            <a:off x="6275483" y="1755754"/>
            <a:ext cx="5676754" cy="4639732"/>
          </a:xfrm>
          <a:prstGeom prst="rect">
            <a:avLst/>
          </a:prstGeom>
          <a:noFill/>
        </p:spPr>
        <p:txBody>
          <a:bodyPr wrap="square" lIns="68580" tIns="34290" rIns="68580" bIns="34290" rtlCol="0" anchor="t">
            <a:spAutoFit/>
          </a:bodyPr>
          <a:lstStyle/>
          <a:p>
            <a:pPr marL="9525" lvl="1">
              <a:spcBef>
                <a:spcPts val="600"/>
              </a:spcBef>
              <a:spcAft>
                <a:spcPts val="600"/>
              </a:spcAft>
              <a:buClr>
                <a:srgbClr val="7414DC"/>
              </a:buClr>
              <a:buSzPct val="125000"/>
              <a:defRPr/>
            </a:pPr>
            <a:r>
              <a:rPr lang="en-GB" sz="1800" b="1">
                <a:latin typeface="Nunito Sans"/>
                <a:ea typeface="Calibri"/>
                <a:cs typeface="Calibri"/>
              </a:rPr>
              <a:t>The team leader role (including Lead Volunteers &amp; Chairs) is to:</a:t>
            </a:r>
          </a:p>
          <a:p>
            <a:pPr marL="638175" lvl="2" indent="-285750">
              <a:buClr>
                <a:srgbClr val="7414DC"/>
              </a:buClr>
              <a:buSzPct val="125000"/>
              <a:buFont typeface="Arial" panose="020B0604020202020204" pitchFamily="34" charset="0"/>
              <a:buChar char="•"/>
              <a:defRPr/>
            </a:pPr>
            <a:r>
              <a:rPr lang="en-GB" sz="1800">
                <a:latin typeface="Nunito Sans"/>
                <a:ea typeface="Calibri"/>
                <a:cs typeface="Calibri"/>
              </a:rPr>
              <a:t>Create a positive team environment</a:t>
            </a:r>
          </a:p>
          <a:p>
            <a:pPr marL="638175" lvl="2" indent="-285750">
              <a:buClr>
                <a:srgbClr val="7414DC"/>
              </a:buClr>
              <a:buSzPct val="125000"/>
              <a:buFont typeface="Arial" panose="020B0604020202020204" pitchFamily="34" charset="0"/>
              <a:buChar char="•"/>
              <a:defRPr/>
            </a:pPr>
            <a:r>
              <a:rPr lang="en-GB" sz="1800">
                <a:latin typeface="Nunito Sans"/>
                <a:ea typeface="Calibri"/>
                <a:cs typeface="Calibri"/>
              </a:rPr>
              <a:t>Help their team members to find what they need</a:t>
            </a:r>
          </a:p>
          <a:p>
            <a:pPr marL="638175" lvl="2" indent="-285750">
              <a:buClr>
                <a:srgbClr val="7414DC"/>
              </a:buClr>
              <a:buSzPct val="125000"/>
              <a:buFont typeface="Arial" panose="020B0604020202020204" pitchFamily="34" charset="0"/>
              <a:buChar char="•"/>
              <a:defRPr/>
            </a:pPr>
            <a:r>
              <a:rPr lang="en-GB" sz="1800">
                <a:latin typeface="Nunito Sans"/>
                <a:ea typeface="Calibri"/>
                <a:cs typeface="Calibri"/>
              </a:rPr>
              <a:t>Attract and welcome new volunteers</a:t>
            </a:r>
          </a:p>
          <a:p>
            <a:pPr marL="638175" lvl="2" indent="-285750">
              <a:buClr>
                <a:srgbClr val="7414DC"/>
              </a:buClr>
              <a:buSzPct val="125000"/>
              <a:buFont typeface="Arial" panose="020B0604020202020204" pitchFamily="34" charset="0"/>
              <a:buChar char="•"/>
              <a:defRPr/>
            </a:pPr>
            <a:r>
              <a:rPr lang="en-GB" sz="1800">
                <a:latin typeface="Nunito Sans"/>
                <a:ea typeface="Calibri"/>
                <a:cs typeface="Calibri"/>
              </a:rPr>
              <a:t>Reflect and review with the team</a:t>
            </a:r>
          </a:p>
          <a:p>
            <a:pPr marL="9525" lvl="1">
              <a:spcBef>
                <a:spcPts val="1200"/>
              </a:spcBef>
              <a:spcAft>
                <a:spcPts val="600"/>
              </a:spcAft>
              <a:buClr>
                <a:srgbClr val="7414DC"/>
              </a:buClr>
              <a:buSzPct val="125000"/>
              <a:defRPr/>
            </a:pPr>
            <a:r>
              <a:rPr lang="en-GB" sz="1800" b="1">
                <a:latin typeface="Nunito Sans"/>
                <a:ea typeface="Calibri"/>
                <a:cs typeface="Calibri"/>
              </a:rPr>
              <a:t>Action: Ensure clear understanding and effective leadership of each team by:</a:t>
            </a:r>
          </a:p>
          <a:p>
            <a:pPr marL="295275" lvl="1" indent="-285750">
              <a:spcBef>
                <a:spcPts val="12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Making sure each team (Area, District and Group) has someone that leads the team</a:t>
            </a:r>
          </a:p>
          <a:p>
            <a:pPr marL="295275" lvl="1" indent="-285750">
              <a:spcBef>
                <a:spcPts val="12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Ensuring each team leader is clear about their role of facilitating the team so that it collectively achieves the purpose in its team description</a:t>
            </a:r>
            <a:endParaRPr lang="en-GB"/>
          </a:p>
        </p:txBody>
      </p:sp>
      <p:sp>
        <p:nvSpPr>
          <p:cNvPr id="2" name="object 5">
            <a:extLst>
              <a:ext uri="{FF2B5EF4-FFF2-40B4-BE49-F238E27FC236}">
                <a16:creationId xmlns:a16="http://schemas.microsoft.com/office/drawing/2014/main" id="{776549CA-103D-CC93-8E18-660470A9F589}"/>
              </a:ext>
            </a:extLst>
          </p:cNvPr>
          <p:cNvSpPr txBox="1"/>
          <p:nvPr/>
        </p:nvSpPr>
        <p:spPr>
          <a:xfrm>
            <a:off x="6351104" y="925687"/>
            <a:ext cx="5633684" cy="492443"/>
          </a:xfrm>
          <a:prstGeom prst="rect">
            <a:avLst/>
          </a:prstGeom>
        </p:spPr>
        <p:txBody>
          <a:bodyPr vert="horz" wrap="square" lIns="0" tIns="0" rIns="0" bIns="0" rtlCol="0" anchor="t">
            <a:spAutoFit/>
          </a:bodyPr>
          <a:lstStyle/>
          <a:p>
            <a:pPr marL="0" lvl="1" defTabSz="685784"/>
            <a:r>
              <a:rPr lang="en-GB" sz="3200" kern="0">
                <a:solidFill>
                  <a:srgbClr val="7413DC"/>
                </a:solidFill>
                <a:latin typeface="Nunito Sans Black"/>
                <a:cs typeface="Calibri"/>
              </a:rPr>
              <a:t>Team leadership</a:t>
            </a:r>
            <a:endParaRPr lang="en-US" sz="1400"/>
          </a:p>
        </p:txBody>
      </p:sp>
      <p:pic>
        <p:nvPicPr>
          <p:cNvPr id="4" name="Picture 3">
            <a:extLst>
              <a:ext uri="{FF2B5EF4-FFF2-40B4-BE49-F238E27FC236}">
                <a16:creationId xmlns:a16="http://schemas.microsoft.com/office/drawing/2014/main" id="{158DAF28-3E8A-8C77-9D93-2E3E9862D8D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5916519" cy="6858000"/>
          </a:xfrm>
          <a:prstGeom prst="rect">
            <a:avLst/>
          </a:prstGeom>
        </p:spPr>
      </p:pic>
    </p:spTree>
    <p:extLst>
      <p:ext uri="{BB962C8B-B14F-4D97-AF65-F5344CB8AC3E}">
        <p14:creationId xmlns:p14="http://schemas.microsoft.com/office/powerpoint/2010/main" val="16784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FD1763-E64D-4529-0D89-4F515C46659E}"/>
              </a:ext>
            </a:extLst>
          </p:cNvPr>
          <p:cNvSpPr txBox="1"/>
          <p:nvPr/>
        </p:nvSpPr>
        <p:spPr>
          <a:xfrm>
            <a:off x="316800" y="911475"/>
            <a:ext cx="5779200" cy="523220"/>
          </a:xfrm>
          <a:prstGeom prst="rect">
            <a:avLst/>
          </a:prstGeom>
          <a:noFill/>
        </p:spPr>
        <p:txBody>
          <a:bodyPr wrap="square" lIns="91440" tIns="45720" rIns="91440" bIns="45720" anchor="t">
            <a:spAutoFit/>
          </a:bodyPr>
          <a:lstStyle/>
          <a:p>
            <a:pPr marL="64770" marR="0" lvl="0" indent="0" algn="l" defTabSz="685800" rtl="0" eaLnBrk="1" fontAlgn="auto" latinLnBrk="0" hangingPunct="1">
              <a:lnSpc>
                <a:spcPct val="100000"/>
              </a:lnSpc>
              <a:spcBef>
                <a:spcPts val="2145"/>
              </a:spcBef>
              <a:spcAft>
                <a:spcPts val="0"/>
              </a:spcAft>
              <a:buClrTx/>
              <a:buSzTx/>
              <a:buFontTx/>
              <a:buNone/>
              <a:tabLst/>
              <a:defRPr/>
            </a:pPr>
            <a:r>
              <a:rPr kumimoji="0" lang="en-GB" sz="2800" b="1" i="0" u="none" strike="noStrike" kern="1200" cap="none" spc="0" normalizeH="0" baseline="0" noProof="0">
                <a:ln>
                  <a:noFill/>
                </a:ln>
                <a:solidFill>
                  <a:srgbClr val="7413DC"/>
                </a:solidFill>
                <a:effectLst/>
                <a:uLnTx/>
                <a:uFillTx/>
                <a:latin typeface="Nunito Sans Black"/>
                <a:ea typeface="+mn-ea"/>
                <a:cs typeface="Nunito Sans Black"/>
              </a:rPr>
              <a:t>Practical Ideas</a:t>
            </a:r>
          </a:p>
        </p:txBody>
      </p:sp>
      <p:sp>
        <p:nvSpPr>
          <p:cNvPr id="7" name="TextBox 6">
            <a:extLst>
              <a:ext uri="{FF2B5EF4-FFF2-40B4-BE49-F238E27FC236}">
                <a16:creationId xmlns:a16="http://schemas.microsoft.com/office/drawing/2014/main" id="{3C9DE663-611C-3EFB-5D3F-B79AEF7E5480}"/>
              </a:ext>
            </a:extLst>
          </p:cNvPr>
          <p:cNvSpPr txBox="1"/>
          <p:nvPr/>
        </p:nvSpPr>
        <p:spPr>
          <a:xfrm>
            <a:off x="380535" y="1613118"/>
            <a:ext cx="5715466" cy="3939540"/>
          </a:xfrm>
          <a:prstGeom prst="rect">
            <a:avLst/>
          </a:prstGeom>
          <a:noFill/>
        </p:spPr>
        <p:txBody>
          <a:bodyPr wrap="square" lIns="91440" tIns="45720" rIns="91440" bIns="45720" rtlCol="0" anchor="t">
            <a:spAutoFit/>
          </a:bodyPr>
          <a:lstStyle/>
          <a:p>
            <a:pPr marL="7620">
              <a:spcBef>
                <a:spcPts val="600"/>
              </a:spcBef>
              <a:spcAft>
                <a:spcPts val="600"/>
              </a:spcAft>
              <a:buClr>
                <a:srgbClr val="7414DC"/>
              </a:buClr>
              <a:buSzPct val="125000"/>
            </a:pPr>
            <a:r>
              <a:rPr lang="en-GB" sz="2000">
                <a:latin typeface="Nunito Sans"/>
              </a:rPr>
              <a:t>Some examples of what you might consider while shaping your local team structure:</a:t>
            </a:r>
          </a:p>
          <a:p>
            <a:pPr marL="7620">
              <a:spcBef>
                <a:spcPts val="600"/>
              </a:spcBef>
              <a:spcAft>
                <a:spcPts val="600"/>
              </a:spcAft>
              <a:buClr>
                <a:srgbClr val="7414DC"/>
              </a:buClr>
              <a:buSzPct val="125000"/>
            </a:pPr>
            <a:endParaRPr lang="en-GB" sz="2000">
              <a:latin typeface="Nunito Sans"/>
            </a:endParaRPr>
          </a:p>
          <a:p>
            <a:pPr marL="350520" indent="-342900">
              <a:spcBef>
                <a:spcPts val="600"/>
              </a:spcBef>
              <a:spcAft>
                <a:spcPts val="600"/>
              </a:spcAft>
              <a:buClr>
                <a:srgbClr val="7414DC"/>
              </a:buClr>
              <a:buSzPct val="125000"/>
              <a:buFont typeface="Arial" panose="020B0604020202020204" pitchFamily="34" charset="0"/>
              <a:buChar char="•"/>
            </a:pPr>
            <a:r>
              <a:rPr lang="en-GB" sz="2000">
                <a:latin typeface="Nunito Sans"/>
              </a:rPr>
              <a:t>How could share teams &amp; tasks between Districts/Areas</a:t>
            </a:r>
          </a:p>
          <a:p>
            <a:pPr marL="350520" indent="-342900">
              <a:spcBef>
                <a:spcPts val="600"/>
              </a:spcBef>
              <a:spcAft>
                <a:spcPts val="600"/>
              </a:spcAft>
              <a:buClr>
                <a:srgbClr val="7414DC"/>
              </a:buClr>
              <a:buSzPct val="125000"/>
              <a:buFont typeface="Arial" panose="020B0604020202020204" pitchFamily="34" charset="0"/>
              <a:buChar char="•"/>
            </a:pPr>
            <a:r>
              <a:rPr lang="en-GB" sz="2000">
                <a:latin typeface="Nunito Sans"/>
              </a:rPr>
              <a:t>How using, or not using, sub-teams can help</a:t>
            </a:r>
          </a:p>
          <a:p>
            <a:pPr marL="350520" indent="-342900">
              <a:spcBef>
                <a:spcPts val="600"/>
              </a:spcBef>
              <a:spcAft>
                <a:spcPts val="600"/>
              </a:spcAft>
              <a:buClr>
                <a:srgbClr val="7414DC"/>
              </a:buClr>
              <a:buSzPct val="125000"/>
              <a:buFont typeface="Arial" panose="020B0604020202020204" pitchFamily="34" charset="0"/>
              <a:buChar char="•"/>
            </a:pPr>
            <a:r>
              <a:rPr lang="en-GB" sz="2000">
                <a:latin typeface="Nunito Sans"/>
              </a:rPr>
              <a:t>How to identify Welcome Conversation volunteers</a:t>
            </a:r>
          </a:p>
          <a:p>
            <a:pPr marL="350520" indent="-342900">
              <a:spcBef>
                <a:spcPts val="600"/>
              </a:spcBef>
              <a:spcAft>
                <a:spcPts val="600"/>
              </a:spcAft>
              <a:buClr>
                <a:srgbClr val="7414DC"/>
              </a:buClr>
              <a:buSzPct val="125000"/>
              <a:buFont typeface="Arial" panose="020B0604020202020204" pitchFamily="34" charset="0"/>
              <a:buChar char="•"/>
            </a:pPr>
            <a:r>
              <a:rPr lang="en-GB" sz="2000">
                <a:latin typeface="Nunito Sans"/>
              </a:rPr>
              <a:t>How to use volunteers whose current role doesn’t naturally fit into a team</a:t>
            </a:r>
          </a:p>
        </p:txBody>
      </p:sp>
    </p:spTree>
    <p:extLst>
      <p:ext uri="{BB962C8B-B14F-4D97-AF65-F5344CB8AC3E}">
        <p14:creationId xmlns:p14="http://schemas.microsoft.com/office/powerpoint/2010/main" val="2107561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Next Steps</a:t>
            </a:r>
            <a:endParaRPr lang="en-US"/>
          </a:p>
        </p:txBody>
      </p:sp>
      <p:pic>
        <p:nvPicPr>
          <p:cNvPr id="3" name="Graphic 2" descr="Business Growth outline">
            <a:extLst>
              <a:ext uri="{FF2B5EF4-FFF2-40B4-BE49-F238E27FC236}">
                <a16:creationId xmlns:a16="http://schemas.microsoft.com/office/drawing/2014/main" id="{98C9BE0E-C6B0-4532-6FF0-4B3ACFE566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27684" y="1411051"/>
            <a:ext cx="2700000" cy="2700000"/>
          </a:xfrm>
          <a:prstGeom prst="rect">
            <a:avLst/>
          </a:prstGeom>
        </p:spPr>
      </p:pic>
      <p:pic>
        <p:nvPicPr>
          <p:cNvPr id="12" name="Graphic 11" descr="Aspiration outline">
            <a:extLst>
              <a:ext uri="{FF2B5EF4-FFF2-40B4-BE49-F238E27FC236}">
                <a16:creationId xmlns:a16="http://schemas.microsoft.com/office/drawing/2014/main" id="{B4D33C0C-DA3C-2397-9760-6CE3E0E7CD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4590" y="3263226"/>
            <a:ext cx="2700000" cy="2700000"/>
          </a:xfrm>
          <a:prstGeom prst="rect">
            <a:avLst/>
          </a:prstGeom>
        </p:spPr>
      </p:pic>
    </p:spTree>
    <p:extLst>
      <p:ext uri="{BB962C8B-B14F-4D97-AF65-F5344CB8AC3E}">
        <p14:creationId xmlns:p14="http://schemas.microsoft.com/office/powerpoint/2010/main" val="881261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FD1763-E64D-4529-0D89-4F515C46659E}"/>
              </a:ext>
            </a:extLst>
          </p:cNvPr>
          <p:cNvSpPr txBox="1"/>
          <p:nvPr/>
        </p:nvSpPr>
        <p:spPr>
          <a:xfrm>
            <a:off x="6187513" y="877570"/>
            <a:ext cx="5779200" cy="523220"/>
          </a:xfrm>
          <a:prstGeom prst="rect">
            <a:avLst/>
          </a:prstGeom>
          <a:noFill/>
        </p:spPr>
        <p:txBody>
          <a:bodyPr wrap="square" lIns="91440" tIns="45720" rIns="91440" bIns="45720" anchor="t">
            <a:spAutoFit/>
          </a:bodyPr>
          <a:lstStyle/>
          <a:p>
            <a:pPr marL="64770" marR="0" lvl="0" indent="0" algn="l" defTabSz="685800" rtl="0" eaLnBrk="1" fontAlgn="auto" latinLnBrk="0" hangingPunct="1">
              <a:lnSpc>
                <a:spcPct val="100000"/>
              </a:lnSpc>
              <a:spcBef>
                <a:spcPts val="2145"/>
              </a:spcBef>
              <a:spcAft>
                <a:spcPts val="0"/>
              </a:spcAft>
              <a:buClrTx/>
              <a:buSzTx/>
              <a:buFontTx/>
              <a:buNone/>
              <a:tabLst/>
              <a:defRPr/>
            </a:pPr>
            <a:r>
              <a:rPr kumimoji="0" lang="en-GB" sz="2800" b="1" i="0" u="none" strike="noStrike" kern="1200" cap="none" spc="0" normalizeH="0" baseline="0" noProof="0">
                <a:ln>
                  <a:noFill/>
                </a:ln>
                <a:solidFill>
                  <a:srgbClr val="7413DC"/>
                </a:solidFill>
                <a:effectLst/>
                <a:uLnTx/>
                <a:uFillTx/>
                <a:latin typeface="Nunito Sans Black"/>
                <a:ea typeface="+mn-ea"/>
                <a:cs typeface="Nunito Sans Black"/>
              </a:rPr>
              <a:t>Summary of next steps</a:t>
            </a:r>
          </a:p>
        </p:txBody>
      </p:sp>
      <p:sp>
        <p:nvSpPr>
          <p:cNvPr id="7" name="TextBox 6">
            <a:extLst>
              <a:ext uri="{FF2B5EF4-FFF2-40B4-BE49-F238E27FC236}">
                <a16:creationId xmlns:a16="http://schemas.microsoft.com/office/drawing/2014/main" id="{3C9DE663-611C-3EFB-5D3F-B79AEF7E5480}"/>
              </a:ext>
            </a:extLst>
          </p:cNvPr>
          <p:cNvSpPr txBox="1"/>
          <p:nvPr/>
        </p:nvSpPr>
        <p:spPr>
          <a:xfrm>
            <a:off x="6314626" y="1871613"/>
            <a:ext cx="5524974" cy="4108817"/>
          </a:xfrm>
          <a:prstGeom prst="rect">
            <a:avLst/>
          </a:prstGeom>
          <a:noFill/>
        </p:spPr>
        <p:txBody>
          <a:bodyPr wrap="square" lIns="91440" tIns="45720" rIns="91440" bIns="45720" rtlCol="0" anchor="t">
            <a:spAutoFit/>
          </a:bodyPr>
          <a:lstStyle/>
          <a:p>
            <a:pPr marL="9525">
              <a:buClr>
                <a:srgbClr val="7414DC"/>
              </a:buClr>
              <a:buSzPct val="125000"/>
              <a:defRPr/>
            </a:pPr>
            <a:r>
              <a:rPr lang="en-GB" sz="1800">
                <a:latin typeface="Nunito Sans"/>
                <a:ea typeface="Calibri"/>
                <a:cs typeface="Calibri"/>
              </a:rPr>
              <a:t>Each Area, District, and Group should:</a:t>
            </a:r>
          </a:p>
          <a:p>
            <a:pPr marL="9525">
              <a:buClr>
                <a:srgbClr val="7414DC"/>
              </a:buClr>
              <a:buSzPct val="125000"/>
              <a:defRPr/>
            </a:pPr>
            <a:endParaRPr lang="en-GB" sz="1800">
              <a:latin typeface="Nunito Sans"/>
              <a:ea typeface="Calibri"/>
              <a:cs typeface="Calibri"/>
            </a:endParaRP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Shape their local structure </a:t>
            </a: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Consider who will have accreditations relating to each team</a:t>
            </a: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Appoint Team Leaders and Team Members for each of the teams (and any sub-teams where relevant)</a:t>
            </a: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Have discussions with all current team members </a:t>
            </a:r>
          </a:p>
          <a:p>
            <a:pPr marL="638175" lvl="1"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Start to informally work in new team structures</a:t>
            </a:r>
          </a:p>
        </p:txBody>
      </p:sp>
      <p:pic>
        <p:nvPicPr>
          <p:cNvPr id="3" name="Picture 5" descr="A picture containing person&#10;&#10;Description automatically generated">
            <a:extLst>
              <a:ext uri="{FF2B5EF4-FFF2-40B4-BE49-F238E27FC236}">
                <a16:creationId xmlns:a16="http://schemas.microsoft.com/office/drawing/2014/main" id="{4E4EB525-9DD2-A30D-8810-01C6113F3C9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 y="0"/>
            <a:ext cx="6096000" cy="6858000"/>
          </a:xfrm>
          <a:prstGeom prst="rect">
            <a:avLst/>
          </a:prstGeom>
        </p:spPr>
      </p:pic>
    </p:spTree>
    <p:extLst>
      <p:ext uri="{BB962C8B-B14F-4D97-AF65-F5344CB8AC3E}">
        <p14:creationId xmlns:p14="http://schemas.microsoft.com/office/powerpoint/2010/main" val="1818832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041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CA0ABC-BFFA-099F-201B-78E980AEAA11}"/>
              </a:ext>
            </a:extLst>
          </p:cNvPr>
          <p:cNvSpPr txBox="1"/>
          <p:nvPr/>
        </p:nvSpPr>
        <p:spPr>
          <a:xfrm>
            <a:off x="74003" y="843463"/>
            <a:ext cx="4988327" cy="553998"/>
          </a:xfrm>
          <a:prstGeom prst="rect">
            <a:avLst/>
          </a:prstGeom>
          <a:noFill/>
        </p:spPr>
        <p:txBody>
          <a:bodyPr wrap="square">
            <a:spAutoFit/>
          </a:bodyPr>
          <a:lstStyle/>
          <a:p>
            <a:pPr marL="64770">
              <a:spcBef>
                <a:spcPts val="2145"/>
              </a:spcBef>
            </a:pPr>
            <a:r>
              <a:rPr lang="en-GB" sz="3000">
                <a:solidFill>
                  <a:schemeClr val="tx2"/>
                </a:solidFill>
                <a:latin typeface="Nunito Sans Black" panose="00000A00000000000000" pitchFamily="2" charset="0"/>
                <a:cs typeface="Nunito Sans Black"/>
              </a:rPr>
              <a:t>Our Volunteering Culture</a:t>
            </a:r>
          </a:p>
        </p:txBody>
      </p:sp>
      <p:sp>
        <p:nvSpPr>
          <p:cNvPr id="12" name="Text Placeholder 8">
            <a:extLst>
              <a:ext uri="{FF2B5EF4-FFF2-40B4-BE49-F238E27FC236}">
                <a16:creationId xmlns:a16="http://schemas.microsoft.com/office/drawing/2014/main" id="{4506C49B-B3BD-E51A-EF9A-AE9FE70A18F1}"/>
              </a:ext>
            </a:extLst>
          </p:cNvPr>
          <p:cNvSpPr txBox="1">
            <a:spLocks/>
          </p:cNvSpPr>
          <p:nvPr/>
        </p:nvSpPr>
        <p:spPr>
          <a:xfrm>
            <a:off x="272787" y="1729300"/>
            <a:ext cx="5823213" cy="506719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sz="1800" b="0" i="0">
                <a:latin typeface="Nunito Sans" charset="0"/>
                <a:ea typeface="Nunito Sans" charset="0"/>
                <a:cs typeface="Nunito Sans" charset="0"/>
              </a:defRPr>
            </a:lvl1pPr>
            <a:lvl2pPr marL="10800" indent="0" eaLnBrk="1" hangingPunct="1">
              <a:buClr>
                <a:schemeClr val="tx2"/>
              </a:buClr>
              <a:buSzPct val="125000"/>
              <a:buFont typeface="Arial" panose="020B0604020202020204" pitchFamily="34" charset="0"/>
              <a:buNone/>
              <a:tabLst/>
              <a:defRPr sz="1800" b="0" i="0">
                <a:latin typeface="Nunito Sans Black" pitchFamily="2" charset="77"/>
                <a:ea typeface="+mn-ea"/>
                <a:cs typeface="+mn-cs"/>
              </a:defRPr>
            </a:lvl2pPr>
            <a:lvl3pPr marL="10800" indent="0" eaLnBrk="1" hangingPunct="1">
              <a:buClr>
                <a:schemeClr val="tx1"/>
              </a:buClr>
              <a:buSzPct val="125000"/>
              <a:buFont typeface="Arial" panose="020B0604020202020204" pitchFamily="34" charset="0"/>
              <a:buNone/>
              <a:tabLst/>
              <a:defRPr sz="1800">
                <a:solidFill>
                  <a:schemeClr val="tx2"/>
                </a:solidFill>
                <a:latin typeface="+mn-lt"/>
                <a:ea typeface="+mn-ea"/>
                <a:cs typeface="+mn-cs"/>
              </a:defRPr>
            </a:lvl3pPr>
            <a:lvl4pPr marL="10800" indent="0" eaLnBrk="1" hangingPunct="1">
              <a:buClr>
                <a:schemeClr val="tx1"/>
              </a:buClr>
              <a:buSzPct val="125000"/>
              <a:buFont typeface="Arial" panose="020B0604020202020204" pitchFamily="34" charset="0"/>
              <a:buNone/>
              <a:tabLst/>
              <a:defRPr sz="1800" b="0" i="0">
                <a:solidFill>
                  <a:schemeClr val="tx2"/>
                </a:solidFill>
                <a:latin typeface="Nunito Sans Black" pitchFamily="2" charset="77"/>
                <a:ea typeface="+mn-ea"/>
                <a:cs typeface="+mn-cs"/>
              </a:defRPr>
            </a:lvl4pPr>
            <a:lvl5pPr marL="10800" indent="0" eaLnBrk="1" hangingPunct="1">
              <a:spcBef>
                <a:spcPts val="1950"/>
              </a:spcBef>
              <a:buClr>
                <a:schemeClr val="tx2"/>
              </a:buClr>
              <a:buSzPct val="125000"/>
              <a:buFont typeface="Arial" panose="020B0604020202020204" pitchFamily="34" charset="0"/>
              <a:buNone/>
              <a:tabLst/>
              <a:defRPr sz="1800" b="0" i="0">
                <a:solidFill>
                  <a:schemeClr val="tx2"/>
                </a:solidFill>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buClr>
                <a:schemeClr val="accent5"/>
              </a:buClr>
            </a:pPr>
            <a:r>
              <a:rPr lang="en-GB" sz="2000" b="0" i="0">
                <a:solidFill>
                  <a:srgbClr val="404040"/>
                </a:solidFill>
                <a:effectLst/>
                <a:latin typeface="Nunito Sans" panose="00000500000000000000" pitchFamily="2" charset="0"/>
              </a:rPr>
              <a:t>We want Our Volunteering Culture to be something we're all proud of</a:t>
            </a:r>
          </a:p>
          <a:p>
            <a:pPr marL="10795" defTabSz="914400">
              <a:buClr>
                <a:schemeClr val="accent5"/>
              </a:buClr>
            </a:pPr>
            <a:endParaRPr lang="en-GB" sz="2000">
              <a:solidFill>
                <a:srgbClr val="404040"/>
              </a:solidFill>
              <a:latin typeface="Nunito Sans" panose="00000500000000000000" pitchFamily="2" charset="0"/>
            </a:endParaRPr>
          </a:p>
          <a:p>
            <a:pPr marL="10795" defTabSz="914400">
              <a:buClr>
                <a:schemeClr val="accent5"/>
              </a:buClr>
            </a:pPr>
            <a:r>
              <a:rPr lang="en-GB" sz="2000" b="0" i="0">
                <a:solidFill>
                  <a:srgbClr val="404040"/>
                </a:solidFill>
                <a:effectLst/>
                <a:latin typeface="Nunito Sans" panose="00000500000000000000" pitchFamily="2" charset="0"/>
              </a:rPr>
              <a:t>As volunteers in Scouts, we’re proud to help young people step up, speak up, dream big and gain the skills they need for life</a:t>
            </a:r>
          </a:p>
          <a:p>
            <a:pPr marL="10795" defTabSz="914400">
              <a:buClr>
                <a:schemeClr val="accent5"/>
              </a:buClr>
            </a:pPr>
            <a:endParaRPr lang="en-GB" sz="2000">
              <a:solidFill>
                <a:srgbClr val="404040"/>
              </a:solidFill>
              <a:latin typeface="Nunito Sans" panose="00000500000000000000" pitchFamily="2" charset="0"/>
            </a:endParaRPr>
          </a:p>
          <a:p>
            <a:pPr marL="10795" defTabSz="914400">
              <a:buClr>
                <a:schemeClr val="accent5"/>
              </a:buClr>
            </a:pPr>
            <a:r>
              <a:rPr lang="en-GB" sz="2000" b="0" i="0">
                <a:solidFill>
                  <a:srgbClr val="404040"/>
                </a:solidFill>
                <a:effectLst/>
                <a:latin typeface="Nunito Sans" panose="00000500000000000000" pitchFamily="2" charset="0"/>
              </a:rPr>
              <a:t>By working together, and living our values of integrity, respect, care, belief and cooperation, our aim is to have a positive, safe and rewarding experience as volunteers for a movement we truly believe in</a:t>
            </a:r>
          </a:p>
          <a:p>
            <a:pPr marL="10795" defTabSz="914400">
              <a:buClr>
                <a:schemeClr val="accent5"/>
              </a:buClr>
            </a:pPr>
            <a:endParaRPr lang="en-GB" sz="2000">
              <a:solidFill>
                <a:srgbClr val="404040"/>
              </a:solidFill>
              <a:latin typeface="Nunito Sans" panose="00000500000000000000" pitchFamily="2" charset="0"/>
            </a:endParaRPr>
          </a:p>
          <a:p>
            <a:pPr marL="10795" defTabSz="914400">
              <a:buClr>
                <a:schemeClr val="accent5"/>
              </a:buClr>
            </a:pPr>
            <a:r>
              <a:rPr lang="en-GB" sz="2000" b="0" i="0">
                <a:solidFill>
                  <a:srgbClr val="404040"/>
                </a:solidFill>
                <a:effectLst/>
                <a:latin typeface="Nunito Sans" panose="00000500000000000000" pitchFamily="2" charset="0"/>
              </a:rPr>
              <a:t>It’s not something ‘extra’ to do. It’s at the heart of everything we do and it’s there to help us all</a:t>
            </a:r>
            <a:endParaRPr lang="en-GB" sz="2000"/>
          </a:p>
          <a:p>
            <a:pPr marL="10795" defTabSz="914400">
              <a:buClr>
                <a:schemeClr val="accent5"/>
              </a:buClr>
            </a:pPr>
            <a:endParaRPr lang="en-GB" sz="2000"/>
          </a:p>
          <a:p>
            <a:pPr marL="10795" defTabSz="914400">
              <a:buClr>
                <a:schemeClr val="accent5"/>
              </a:buClr>
            </a:pPr>
            <a:endParaRPr lang="en-GB" sz="2000"/>
          </a:p>
          <a:p>
            <a:pPr marL="10795" defTabSz="914400">
              <a:buClr>
                <a:schemeClr val="accent5"/>
              </a:buClr>
            </a:pPr>
            <a:endParaRPr lang="en-GB" sz="2000"/>
          </a:p>
        </p:txBody>
      </p:sp>
      <p:pic>
        <p:nvPicPr>
          <p:cNvPr id="6" name="Picture 16" descr="A person giving a presentation to an audience&#10;&#10;Description automatically generated">
            <a:extLst>
              <a:ext uri="{FF2B5EF4-FFF2-40B4-BE49-F238E27FC236}">
                <a16:creationId xmlns:a16="http://schemas.microsoft.com/office/drawing/2014/main" id="{289EDD5A-C451-C556-2AAE-B7AFA14A2995}"/>
              </a:ext>
            </a:extLst>
          </p:cNvPr>
          <p:cNvPicPr>
            <a:picLocks noChangeAspect="1"/>
          </p:cNvPicPr>
          <p:nvPr/>
        </p:nvPicPr>
        <p:blipFill rotWithShape="1">
          <a:blip r:embed="rId3"/>
          <a:srcRect l="26097" t="7824" r="7366" b="-352"/>
          <a:stretch/>
        </p:blipFill>
        <p:spPr>
          <a:xfrm>
            <a:off x="6396405" y="1303208"/>
            <a:ext cx="5522808" cy="4923046"/>
          </a:xfrm>
          <a:prstGeom prst="rect">
            <a:avLst/>
          </a:prstGeom>
        </p:spPr>
      </p:pic>
    </p:spTree>
    <p:extLst>
      <p:ext uri="{BB962C8B-B14F-4D97-AF65-F5344CB8AC3E}">
        <p14:creationId xmlns:p14="http://schemas.microsoft.com/office/powerpoint/2010/main" val="84714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Online Media 8" title="Our Volunteering Culture">
            <a:hlinkClick r:id="" action="ppaction://media"/>
            <a:extLst>
              <a:ext uri="{FF2B5EF4-FFF2-40B4-BE49-F238E27FC236}">
                <a16:creationId xmlns:a16="http://schemas.microsoft.com/office/drawing/2014/main" id="{9C753DEF-AFCA-B416-F709-D01F1E485EC3}"/>
              </a:ext>
            </a:extLst>
          </p:cNvPr>
          <p:cNvPicPr>
            <a:picLocks noRot="1" noChangeAspect="1"/>
          </p:cNvPicPr>
          <p:nvPr>
            <a:videoFile r:link="rId1"/>
          </p:nvPr>
        </p:nvPicPr>
        <p:blipFill>
          <a:blip r:embed="rId4"/>
          <a:stretch>
            <a:fillRect/>
          </a:stretch>
        </p:blipFill>
        <p:spPr>
          <a:xfrm>
            <a:off x="7938" y="0"/>
            <a:ext cx="12174537" cy="6858000"/>
          </a:xfrm>
          <a:prstGeom prst="rect">
            <a:avLst/>
          </a:prstGeom>
        </p:spPr>
      </p:pic>
    </p:spTree>
    <p:extLst>
      <p:ext uri="{BB962C8B-B14F-4D97-AF65-F5344CB8AC3E}">
        <p14:creationId xmlns:p14="http://schemas.microsoft.com/office/powerpoint/2010/main" val="194391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ED0430-74DC-72B7-D4DD-C1C9D3935CC2}"/>
              </a:ext>
            </a:extLst>
          </p:cNvPr>
          <p:cNvSpPr>
            <a:spLocks noGrp="1"/>
          </p:cNvSpPr>
          <p:nvPr>
            <p:ph type="body" sz="quarter" idx="12"/>
          </p:nvPr>
        </p:nvSpPr>
        <p:spPr>
          <a:xfrm>
            <a:off x="345675" y="4634688"/>
            <a:ext cx="9529763" cy="1696839"/>
          </a:xfrm>
        </p:spPr>
        <p:txBody>
          <a:bodyPr>
            <a:normAutofit/>
          </a:bodyPr>
          <a:lstStyle/>
          <a:p>
            <a:r>
              <a:rPr lang="en-GB"/>
              <a:t>Simplifying how we volunteer together</a:t>
            </a:r>
          </a:p>
          <a:p>
            <a:r>
              <a:rPr lang="en-GB"/>
              <a:t> </a:t>
            </a:r>
          </a:p>
        </p:txBody>
      </p:sp>
    </p:spTree>
    <p:extLst>
      <p:ext uri="{BB962C8B-B14F-4D97-AF65-F5344CB8AC3E}">
        <p14:creationId xmlns:p14="http://schemas.microsoft.com/office/powerpoint/2010/main" val="3506908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9300F14-4233-AC21-706A-8264D6C89E0B}"/>
              </a:ext>
            </a:extLst>
          </p:cNvPr>
          <p:cNvSpPr>
            <a:spLocks noGrp="1"/>
          </p:cNvSpPr>
          <p:nvPr>
            <p:ph type="body" sz="quarter" idx="10"/>
          </p:nvPr>
        </p:nvSpPr>
        <p:spPr>
          <a:xfrm>
            <a:off x="6388663" y="1660482"/>
            <a:ext cx="5425649" cy="4866214"/>
          </a:xfrm>
        </p:spPr>
        <p:txBody>
          <a:bodyPr vert="horz" lIns="0" tIns="0" rIns="0" bIns="0" rtlCol="0" anchor="t">
            <a:normAutofit lnSpcReduction="10000"/>
          </a:bodyPr>
          <a:lstStyle/>
          <a:p>
            <a:pPr marL="10795"/>
            <a:r>
              <a:rPr lang="en-GB" sz="2400">
                <a:latin typeface="Nunito Sans"/>
              </a:rPr>
              <a:t>Every team has: </a:t>
            </a:r>
            <a:endParaRPr lang="en-GB" sz="2400"/>
          </a:p>
          <a:p>
            <a:pPr marL="285750" lvl="1" indent="-285750">
              <a:spcBef>
                <a:spcPts val="1500"/>
              </a:spcBef>
              <a:buFont typeface="Arial"/>
              <a:buChar char="•"/>
              <a:tabLst>
                <a:tab pos="523399" algn="l"/>
                <a:tab pos="523875" algn="l"/>
              </a:tabLst>
            </a:pPr>
            <a:r>
              <a:rPr lang="en-GB" sz="2400" b="1">
                <a:latin typeface="Nunito Sans"/>
              </a:rPr>
              <a:t>A purpose </a:t>
            </a:r>
            <a:r>
              <a:rPr lang="en-GB" sz="2400">
                <a:latin typeface="Nunito Sans"/>
              </a:rPr>
              <a:t>to explain what the team is for and how it plays a part towards our vision</a:t>
            </a:r>
          </a:p>
          <a:p>
            <a:pPr marL="285750" lvl="1" indent="-285750">
              <a:spcBef>
                <a:spcPts val="1500"/>
              </a:spcBef>
              <a:buSzPct val="125000"/>
              <a:buFont typeface="Arial"/>
              <a:buChar char="•"/>
              <a:tabLst>
                <a:tab pos="523399" algn="l"/>
                <a:tab pos="523875" algn="l"/>
              </a:tabLst>
            </a:pPr>
            <a:r>
              <a:rPr lang="en-GB" sz="2400" b="1">
                <a:latin typeface="Nunito Sans"/>
              </a:rPr>
              <a:t>Who’s in the team </a:t>
            </a:r>
            <a:r>
              <a:rPr lang="en-GB" sz="2400">
                <a:latin typeface="Nunito Sans"/>
              </a:rPr>
              <a:t>to be clear about who is involved in the team and what they’re called</a:t>
            </a:r>
          </a:p>
          <a:p>
            <a:pPr marL="285750" lvl="1" indent="-285750">
              <a:spcBef>
                <a:spcPts val="1500"/>
              </a:spcBef>
              <a:buFont typeface="Arial"/>
              <a:buChar char="•"/>
              <a:tabLst>
                <a:tab pos="523399" algn="l"/>
                <a:tab pos="523875" algn="l"/>
              </a:tabLst>
            </a:pPr>
            <a:r>
              <a:rPr lang="en-GB" sz="2400" b="1">
                <a:latin typeface="Nunito Sans"/>
              </a:rPr>
              <a:t>Tasks for the whole team </a:t>
            </a:r>
            <a:r>
              <a:rPr lang="en-GB" sz="2400">
                <a:latin typeface="Nunito Sans"/>
              </a:rPr>
              <a:t>which everyone in the team will be involved with</a:t>
            </a:r>
          </a:p>
          <a:p>
            <a:pPr marL="285750" lvl="1" indent="-285750">
              <a:spcBef>
                <a:spcPts val="1500"/>
              </a:spcBef>
              <a:buSzPct val="125000"/>
              <a:buFont typeface="Arial"/>
              <a:buChar char="•"/>
              <a:tabLst>
                <a:tab pos="523399" algn="l"/>
                <a:tab pos="523875" algn="l"/>
              </a:tabLst>
            </a:pPr>
            <a:r>
              <a:rPr lang="en-GB" sz="2400" b="1">
                <a:latin typeface="Nunito Sans"/>
              </a:rPr>
              <a:t>Allocated tasks </a:t>
            </a:r>
            <a:r>
              <a:rPr lang="en-GB" sz="2400">
                <a:latin typeface="Nunito Sans"/>
              </a:rPr>
              <a:t>which can be shared out between members of the team</a:t>
            </a:r>
          </a:p>
          <a:p>
            <a:pPr marL="0" lvl="1">
              <a:spcBef>
                <a:spcPts val="1500"/>
              </a:spcBef>
              <a:buClr>
                <a:schemeClr val="accent5"/>
              </a:buClr>
              <a:buSzPct val="125000"/>
              <a:tabLst>
                <a:tab pos="523399" algn="l"/>
                <a:tab pos="523875" algn="l"/>
              </a:tabLst>
            </a:pPr>
            <a:endParaRPr lang="en-GB" sz="2400">
              <a:latin typeface="Nunito Sans"/>
            </a:endParaRPr>
          </a:p>
        </p:txBody>
      </p:sp>
      <p:sp>
        <p:nvSpPr>
          <p:cNvPr id="5" name="TextBox 4">
            <a:extLst>
              <a:ext uri="{FF2B5EF4-FFF2-40B4-BE49-F238E27FC236}">
                <a16:creationId xmlns:a16="http://schemas.microsoft.com/office/drawing/2014/main" id="{3769605A-F399-3017-1FFA-F84B8287A0D1}"/>
              </a:ext>
            </a:extLst>
          </p:cNvPr>
          <p:cNvSpPr txBox="1"/>
          <p:nvPr/>
        </p:nvSpPr>
        <p:spPr>
          <a:xfrm>
            <a:off x="6235148" y="1000466"/>
            <a:ext cx="5206988" cy="553998"/>
          </a:xfrm>
          <a:prstGeom prst="rect">
            <a:avLst/>
          </a:prstGeom>
          <a:noFill/>
        </p:spPr>
        <p:txBody>
          <a:bodyPr wrap="square">
            <a:spAutoFit/>
          </a:bodyPr>
          <a:lstStyle/>
          <a:p>
            <a:pPr marL="64770">
              <a:spcBef>
                <a:spcPts val="2145"/>
              </a:spcBef>
            </a:pPr>
            <a:r>
              <a:rPr lang="en-GB" sz="3000">
                <a:solidFill>
                  <a:schemeClr val="tx2"/>
                </a:solidFill>
                <a:latin typeface="Nunito Sans Black" panose="00000A00000000000000" pitchFamily="2" charset="0"/>
                <a:cs typeface="Nunito Sans Black"/>
              </a:rPr>
              <a:t>Team Descriptions</a:t>
            </a:r>
          </a:p>
        </p:txBody>
      </p:sp>
      <p:pic>
        <p:nvPicPr>
          <p:cNvPr id="7" name="Picture Placeholder 6" descr="A picture containing person, outdoor, sky, person&#10;&#10;Description automatically generated">
            <a:extLst>
              <a:ext uri="{FF2B5EF4-FFF2-40B4-BE49-F238E27FC236}">
                <a16:creationId xmlns:a16="http://schemas.microsoft.com/office/drawing/2014/main" id="{D1ACBCFF-C4A2-AE7B-08E1-54DD1608A1F5}"/>
              </a:ext>
            </a:extLst>
          </p:cNvPr>
          <p:cNvPicPr>
            <a:picLocks noGrp="1" noChangeAspect="1"/>
          </p:cNvPicPr>
          <p:nvPr>
            <p:ph type="pic" sz="quarter" idx="12"/>
          </p:nvPr>
        </p:nvPicPr>
        <p:blipFill rotWithShape="1">
          <a:blip r:embed="rId3"/>
          <a:srcRect l="20378" r="20378"/>
          <a:stretch/>
        </p:blipFill>
        <p:spPr>
          <a:xfrm>
            <a:off x="0" y="0"/>
            <a:ext cx="6096000" cy="6858000"/>
          </a:xfrm>
        </p:spPr>
      </p:pic>
    </p:spTree>
    <p:extLst>
      <p:ext uri="{BB962C8B-B14F-4D97-AF65-F5344CB8AC3E}">
        <p14:creationId xmlns:p14="http://schemas.microsoft.com/office/powerpoint/2010/main" val="350612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185A4B18-0981-5905-5E6C-91176A7AB9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838"/>
          <a:stretch/>
        </p:blipFill>
        <p:spPr>
          <a:xfrm>
            <a:off x="740096" y="1501604"/>
            <a:ext cx="10711808" cy="5029844"/>
          </a:xfrm>
          <a:prstGeom prst="rect">
            <a:avLst/>
          </a:prstGeom>
        </p:spPr>
      </p:pic>
      <p:sp>
        <p:nvSpPr>
          <p:cNvPr id="8" name="TextBox 7">
            <a:extLst>
              <a:ext uri="{FF2B5EF4-FFF2-40B4-BE49-F238E27FC236}">
                <a16:creationId xmlns:a16="http://schemas.microsoft.com/office/drawing/2014/main" id="{D6CA7AD2-CDB5-E42F-AE40-987235ED4A28}"/>
              </a:ext>
            </a:extLst>
          </p:cNvPr>
          <p:cNvSpPr txBox="1"/>
          <p:nvPr/>
        </p:nvSpPr>
        <p:spPr>
          <a:xfrm>
            <a:off x="186647" y="810333"/>
            <a:ext cx="4988327" cy="553998"/>
          </a:xfrm>
          <a:prstGeom prst="rect">
            <a:avLst/>
          </a:prstGeom>
          <a:noFill/>
        </p:spPr>
        <p:txBody>
          <a:bodyPr wrap="square">
            <a:spAutoFit/>
          </a:bodyPr>
          <a:lstStyle/>
          <a:p>
            <a:pPr marL="64770">
              <a:spcBef>
                <a:spcPts val="2145"/>
              </a:spcBef>
            </a:pPr>
            <a:r>
              <a:rPr lang="en-GB" sz="3000">
                <a:solidFill>
                  <a:schemeClr val="tx2"/>
                </a:solidFill>
                <a:latin typeface="Nunito Sans Black" panose="00000A00000000000000" pitchFamily="2" charset="0"/>
                <a:cs typeface="Nunito Sans Black"/>
              </a:rPr>
              <a:t>How a team shares tasks</a:t>
            </a:r>
          </a:p>
        </p:txBody>
      </p:sp>
    </p:spTree>
    <p:extLst>
      <p:ext uri="{BB962C8B-B14F-4D97-AF65-F5344CB8AC3E}">
        <p14:creationId xmlns:p14="http://schemas.microsoft.com/office/powerpoint/2010/main" val="3719424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4506C49B-B3BD-E51A-EF9A-AE9FE70A18F1}"/>
              </a:ext>
            </a:extLst>
          </p:cNvPr>
          <p:cNvSpPr txBox="1">
            <a:spLocks/>
          </p:cNvSpPr>
          <p:nvPr/>
        </p:nvSpPr>
        <p:spPr>
          <a:xfrm>
            <a:off x="331499" y="1353879"/>
            <a:ext cx="5326256" cy="5209954"/>
          </a:xfrm>
          <a:prstGeom prst="rect">
            <a:avLst/>
          </a:prstGeom>
        </p:spPr>
        <p:txBody>
          <a:bodyPr vert="horz" lIns="0" tIns="0" rIns="0" bIns="0" rtlCol="0" anchor="t">
            <a:normAutofit fontScale="92500" lnSpcReduction="10000"/>
          </a:bodyPr>
          <a:lstStyle>
            <a:lvl1pPr marL="10800" indent="0" eaLnBrk="1" hangingPunct="1">
              <a:buClr>
                <a:schemeClr val="tx2"/>
              </a:buClr>
              <a:buSzPct val="125000"/>
              <a:buFont typeface="Arial" panose="020B0604020202020204" pitchFamily="34" charset="0"/>
              <a:buNone/>
              <a:tabLst/>
              <a:defRPr sz="1800" b="0" i="0">
                <a:latin typeface="Nunito Sans" charset="0"/>
                <a:ea typeface="Nunito Sans" charset="0"/>
                <a:cs typeface="Nunito Sans" charset="0"/>
              </a:defRPr>
            </a:lvl1pPr>
            <a:lvl2pPr marL="10800" indent="0" eaLnBrk="1" hangingPunct="1">
              <a:buClr>
                <a:schemeClr val="tx2"/>
              </a:buClr>
              <a:buSzPct val="125000"/>
              <a:buFont typeface="Arial" panose="020B0604020202020204" pitchFamily="34" charset="0"/>
              <a:buNone/>
              <a:tabLst/>
              <a:defRPr sz="1800" b="0" i="0">
                <a:latin typeface="Nunito Sans Black" pitchFamily="2" charset="77"/>
                <a:ea typeface="+mn-ea"/>
                <a:cs typeface="+mn-cs"/>
              </a:defRPr>
            </a:lvl2pPr>
            <a:lvl3pPr marL="10800" indent="0" eaLnBrk="1" hangingPunct="1">
              <a:buClr>
                <a:schemeClr val="tx1"/>
              </a:buClr>
              <a:buSzPct val="125000"/>
              <a:buFont typeface="Arial" panose="020B0604020202020204" pitchFamily="34" charset="0"/>
              <a:buNone/>
              <a:tabLst/>
              <a:defRPr sz="1800">
                <a:solidFill>
                  <a:schemeClr val="tx2"/>
                </a:solidFill>
                <a:latin typeface="+mn-lt"/>
                <a:ea typeface="+mn-ea"/>
                <a:cs typeface="+mn-cs"/>
              </a:defRPr>
            </a:lvl3pPr>
            <a:lvl4pPr marL="10800" indent="0" eaLnBrk="1" hangingPunct="1">
              <a:buClr>
                <a:schemeClr val="tx1"/>
              </a:buClr>
              <a:buSzPct val="125000"/>
              <a:buFont typeface="Arial" panose="020B0604020202020204" pitchFamily="34" charset="0"/>
              <a:buNone/>
              <a:tabLst/>
              <a:defRPr sz="1800" b="0" i="0">
                <a:solidFill>
                  <a:schemeClr val="tx2"/>
                </a:solidFill>
                <a:latin typeface="Nunito Sans Black" pitchFamily="2" charset="77"/>
                <a:ea typeface="+mn-ea"/>
                <a:cs typeface="+mn-cs"/>
              </a:defRPr>
            </a:lvl4pPr>
            <a:lvl5pPr marL="10800" indent="0" eaLnBrk="1" hangingPunct="1">
              <a:spcBef>
                <a:spcPts val="1950"/>
              </a:spcBef>
              <a:buClr>
                <a:schemeClr val="tx2"/>
              </a:buClr>
              <a:buSzPct val="125000"/>
              <a:buFont typeface="Arial" panose="020B0604020202020204" pitchFamily="34" charset="0"/>
              <a:buNone/>
              <a:tabLst/>
              <a:defRPr sz="1800" b="0" i="0">
                <a:solidFill>
                  <a:schemeClr val="tx2"/>
                </a:solidFill>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spcBef>
                <a:spcPts val="600"/>
              </a:spcBef>
              <a:spcAft>
                <a:spcPts val="600"/>
              </a:spcAft>
            </a:pPr>
            <a:r>
              <a:rPr lang="en-GB" sz="1900" kern="0">
                <a:latin typeface="Nunito Sans"/>
              </a:rPr>
              <a:t>To support these changes, role titles will be changing alongside this</a:t>
            </a:r>
          </a:p>
          <a:p>
            <a:pPr marL="10795" defTabSz="914400">
              <a:spcBef>
                <a:spcPts val="600"/>
              </a:spcBef>
              <a:spcAft>
                <a:spcPts val="600"/>
              </a:spcAft>
            </a:pPr>
            <a:r>
              <a:rPr lang="en-GB" sz="1900" b="1" kern="0">
                <a:latin typeface="Nunito Sans"/>
              </a:rPr>
              <a:t>This is being done to help: </a:t>
            </a:r>
            <a:endParaRPr lang="en-GB" sz="1900" kern="0">
              <a:latin typeface="Nunito Sans"/>
            </a:endParaRPr>
          </a:p>
          <a:p>
            <a:pPr marL="353695" indent="-342900" defTabSz="914400">
              <a:spcBef>
                <a:spcPts val="600"/>
              </a:spcBef>
              <a:spcAft>
                <a:spcPts val="600"/>
              </a:spcAft>
              <a:buFont typeface="Arial" panose="020B0604020202020204" pitchFamily="34" charset="0"/>
              <a:buChar char="•"/>
            </a:pPr>
            <a:r>
              <a:rPr lang="en-GB" sz="1900" kern="0">
                <a:latin typeface="Nunito Sans"/>
              </a:rPr>
              <a:t>Make our roles clearer</a:t>
            </a:r>
          </a:p>
          <a:p>
            <a:pPr marL="353695" indent="-342900" defTabSz="914400">
              <a:spcBef>
                <a:spcPts val="600"/>
              </a:spcBef>
              <a:spcAft>
                <a:spcPts val="600"/>
              </a:spcAft>
              <a:buFont typeface="Arial" panose="020B0604020202020204" pitchFamily="34" charset="0"/>
              <a:buChar char="•"/>
            </a:pPr>
            <a:r>
              <a:rPr lang="en-GB" sz="1900" kern="0">
                <a:latin typeface="Nunito Sans"/>
              </a:rPr>
              <a:t>Make it easier to share tasks as a team</a:t>
            </a:r>
          </a:p>
          <a:p>
            <a:pPr marL="353695" indent="-342900" defTabSz="914400">
              <a:spcBef>
                <a:spcPts val="600"/>
              </a:spcBef>
              <a:spcAft>
                <a:spcPts val="600"/>
              </a:spcAft>
              <a:buFont typeface="Arial" panose="020B0604020202020204" pitchFamily="34" charset="0"/>
              <a:buChar char="•"/>
            </a:pPr>
            <a:r>
              <a:rPr lang="en-GB" sz="1900" kern="0">
                <a:latin typeface="Nunito Sans"/>
              </a:rPr>
              <a:t>Support recruitment of new volunteers</a:t>
            </a:r>
          </a:p>
          <a:p>
            <a:pPr marL="10795" defTabSz="914400">
              <a:spcBef>
                <a:spcPts val="600"/>
              </a:spcBef>
              <a:spcAft>
                <a:spcPts val="600"/>
              </a:spcAft>
            </a:pPr>
            <a:r>
              <a:rPr lang="en-GB" sz="1900" b="1" kern="0">
                <a:solidFill>
                  <a:sysClr val="windowText" lastClr="000000"/>
                </a:solidFill>
              </a:rPr>
              <a:t>Driven by research informing us:</a:t>
            </a:r>
            <a:endParaRPr lang="en-GB" sz="1900" kern="0">
              <a:solidFill>
                <a:sysClr val="windowText" lastClr="000000"/>
              </a:solidFill>
            </a:endParaRPr>
          </a:p>
          <a:p>
            <a:pPr marL="353700" indent="-342900" defTabSz="914400">
              <a:spcBef>
                <a:spcPts val="600"/>
              </a:spcBef>
              <a:spcAft>
                <a:spcPts val="600"/>
              </a:spcAft>
              <a:buFont typeface="Arial" panose="020B0604020202020204" pitchFamily="34" charset="0"/>
              <a:buChar char="•"/>
            </a:pPr>
            <a:r>
              <a:rPr lang="en-GB" sz="1900" kern="0">
                <a:latin typeface="Nunito Sans"/>
              </a:rPr>
              <a:t>New volunteers find it hard to understand the expectations of different roles which can put them off joining</a:t>
            </a:r>
          </a:p>
          <a:p>
            <a:pPr marL="353700" indent="-342900" defTabSz="914400">
              <a:spcBef>
                <a:spcPts val="600"/>
              </a:spcBef>
              <a:spcAft>
                <a:spcPts val="600"/>
              </a:spcAft>
              <a:buFont typeface="Arial" panose="020B0604020202020204" pitchFamily="34" charset="0"/>
              <a:buChar char="•"/>
            </a:pPr>
            <a:r>
              <a:rPr lang="en-GB" sz="1900" kern="0">
                <a:latin typeface="Nunito Sans"/>
              </a:rPr>
              <a:t>Current volunteers have said they find it hard to understand the many different role titles we currently have</a:t>
            </a:r>
            <a:endParaRPr lang="en-GB" sz="1900" kern="0">
              <a:solidFill>
                <a:sysClr val="windowText" lastClr="000000"/>
              </a:solidFill>
            </a:endParaRPr>
          </a:p>
          <a:p>
            <a:pPr marL="353695" indent="-342900" defTabSz="914400">
              <a:spcBef>
                <a:spcPts val="600"/>
              </a:spcBef>
              <a:spcAft>
                <a:spcPts val="600"/>
              </a:spcAft>
              <a:buFont typeface="Arial" panose="020B0604020202020204" pitchFamily="34" charset="0"/>
              <a:buChar char="•"/>
            </a:pPr>
            <a:r>
              <a:rPr lang="en-GB" sz="1900" kern="0">
                <a:latin typeface="Nunito Sans"/>
              </a:rPr>
              <a:t>We have a small number of people/roles with lots of responsibility and stress placed on them</a:t>
            </a:r>
            <a:endParaRPr lang="en-GB" sz="2000" kern="0">
              <a:solidFill>
                <a:sysClr val="windowText" lastClr="000000"/>
              </a:solidFill>
            </a:endParaRPr>
          </a:p>
          <a:p>
            <a:pPr marL="353695" indent="-342900" defTabSz="914400">
              <a:buFont typeface="Arial" panose="020B0604020202020204" pitchFamily="34" charset="0"/>
              <a:buChar char="•"/>
            </a:pPr>
            <a:endParaRPr lang="en-GB" kern="0">
              <a:solidFill>
                <a:sysClr val="windowText" lastClr="000000"/>
              </a:solidFill>
            </a:endParaRPr>
          </a:p>
        </p:txBody>
      </p:sp>
      <p:pic>
        <p:nvPicPr>
          <p:cNvPr id="5" name="Picture 4">
            <a:extLst>
              <a:ext uri="{FF2B5EF4-FFF2-40B4-BE49-F238E27FC236}">
                <a16:creationId xmlns:a16="http://schemas.microsoft.com/office/drawing/2014/main" id="{4FA3FF7A-6E2D-DA15-904E-3B9E470D6952}"/>
              </a:ext>
            </a:extLst>
          </p:cNvPr>
          <p:cNvPicPr>
            <a:picLocks noChangeAspect="1"/>
          </p:cNvPicPr>
          <p:nvPr/>
        </p:nvPicPr>
        <p:blipFill rotWithShape="1">
          <a:blip r:embed="rId3">
            <a:extLst>
              <a:ext uri="{28A0092B-C50C-407E-A947-70E740481C1C}">
                <a14:useLocalDpi xmlns:a14="http://schemas.microsoft.com/office/drawing/2010/main" val="0"/>
              </a:ext>
            </a:extLst>
          </a:blip>
          <a:srcRect l="27539" r="13242"/>
          <a:stretch/>
        </p:blipFill>
        <p:spPr>
          <a:xfrm>
            <a:off x="6169517" y="0"/>
            <a:ext cx="6022483" cy="6853349"/>
          </a:xfrm>
          <a:prstGeom prst="rect">
            <a:avLst/>
          </a:prstGeom>
        </p:spPr>
      </p:pic>
      <p:sp>
        <p:nvSpPr>
          <p:cNvPr id="10" name="TextBox 9">
            <a:extLst>
              <a:ext uri="{FF2B5EF4-FFF2-40B4-BE49-F238E27FC236}">
                <a16:creationId xmlns:a16="http://schemas.microsoft.com/office/drawing/2014/main" id="{47E44D4D-8E2C-F4DE-BCAD-C9C209B8B804}"/>
              </a:ext>
            </a:extLst>
          </p:cNvPr>
          <p:cNvSpPr txBox="1"/>
          <p:nvPr/>
        </p:nvSpPr>
        <p:spPr>
          <a:xfrm>
            <a:off x="113128" y="679072"/>
            <a:ext cx="6056389" cy="523220"/>
          </a:xfrm>
          <a:prstGeom prst="rect">
            <a:avLst/>
          </a:prstGeom>
          <a:noFill/>
        </p:spPr>
        <p:txBody>
          <a:bodyPr wrap="square" lIns="91440" tIns="45720" rIns="91440" bIns="45720" anchor="t">
            <a:spAutoFit/>
          </a:bodyPr>
          <a:lstStyle/>
          <a:p>
            <a:pPr marL="64770" marR="0" lvl="0" indent="0" algn="l" defTabSz="685800" rtl="0" eaLnBrk="1" fontAlgn="auto" latinLnBrk="0" hangingPunct="1">
              <a:lnSpc>
                <a:spcPct val="100000"/>
              </a:lnSpc>
              <a:spcBef>
                <a:spcPts val="2145"/>
              </a:spcBef>
              <a:spcAft>
                <a:spcPts val="0"/>
              </a:spcAft>
              <a:buClrTx/>
              <a:buSzTx/>
              <a:buFontTx/>
              <a:buNone/>
              <a:tabLst/>
              <a:defRPr/>
            </a:pPr>
            <a:r>
              <a:rPr kumimoji="0" lang="en-GB" sz="2800" b="1" i="0" u="none" strike="noStrike" kern="1200" cap="none" spc="0" normalizeH="0" baseline="0" noProof="0">
                <a:ln>
                  <a:noFill/>
                </a:ln>
                <a:solidFill>
                  <a:srgbClr val="7413DC"/>
                </a:solidFill>
                <a:effectLst/>
                <a:uLnTx/>
                <a:uFillTx/>
                <a:latin typeface="Nunito Sans Black"/>
                <a:ea typeface="+mn-ea"/>
                <a:cs typeface="Nunito Sans Black"/>
              </a:rPr>
              <a:t>Role Title Changes</a:t>
            </a:r>
          </a:p>
        </p:txBody>
      </p:sp>
    </p:spTree>
    <p:extLst>
      <p:ext uri="{BB962C8B-B14F-4D97-AF65-F5344CB8AC3E}">
        <p14:creationId xmlns:p14="http://schemas.microsoft.com/office/powerpoint/2010/main" val="2950418371"/>
      </p:ext>
    </p:extLst>
  </p:cSld>
  <p:clrMapOvr>
    <a:masterClrMapping/>
  </p:clrMapOvr>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4_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B3A5D27B9C2A44BF036FAD366BF02E" ma:contentTypeVersion="15" ma:contentTypeDescription="Create a new document." ma:contentTypeScope="" ma:versionID="01556462b1b00a82cac8a67568ae4fd4">
  <xsd:schema xmlns:xsd="http://www.w3.org/2001/XMLSchema" xmlns:xs="http://www.w3.org/2001/XMLSchema" xmlns:p="http://schemas.microsoft.com/office/2006/metadata/properties" xmlns:ns2="ec4b7ab6-7d60-435b-a181-f014eb7edb36" xmlns:ns3="f4847a80-7f8c-4933-831b-56854e27fa84" targetNamespace="http://schemas.microsoft.com/office/2006/metadata/properties" ma:root="true" ma:fieldsID="f9d62671619cab644e9ff41f0bf22382" ns2:_="" ns3:_="">
    <xsd:import namespace="ec4b7ab6-7d60-435b-a181-f014eb7edb36"/>
    <xsd:import namespace="f4847a80-7f8c-4933-831b-56854e27fa8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b7ab6-7d60-435b-a181-f014eb7ed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a56231d-6d57-4d01-be4e-eaa0c39de8a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847a80-7f8c-4933-831b-56854e27fa8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1716686-e181-4082-8c8c-eb3028629746}" ma:internalName="TaxCatchAll" ma:showField="CatchAllData" ma:web="f4847a80-7f8c-4933-831b-56854e27fa8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4847a80-7f8c-4933-831b-56854e27fa84">
      <UserInfo>
        <DisplayName>Jack Caine</DisplayName>
        <AccountId>18</AccountId>
        <AccountType/>
      </UserInfo>
      <UserInfo>
        <DisplayName>SharingLinks.d6a74b5a-3c96-445a-a656-a9dbc586c100.OrganizationEdit.10f8d3b4-2420-4024-a109-0a08da5f7c84</DisplayName>
        <AccountId>56</AccountId>
        <AccountType/>
      </UserInfo>
      <UserInfo>
        <DisplayName>Jaimee Taylor</DisplayName>
        <AccountId>146</AccountId>
        <AccountType/>
      </UserInfo>
      <UserInfo>
        <DisplayName>SharingLinks.a343a228-a234-46c6-ac1d-cab5d109751f.OrganizationEdit.9c343d70-b905-4fd9-82d5-e0623f9d6a8a</DisplayName>
        <AccountId>192</AccountId>
        <AccountType/>
      </UserInfo>
      <UserInfo>
        <DisplayName>Ruth Adeniyi</DisplayName>
        <AccountId>72</AccountId>
        <AccountType/>
      </UserInfo>
      <UserInfo>
        <DisplayName>Anders Wulff</DisplayName>
        <AccountId>74</AccountId>
        <AccountType/>
      </UserInfo>
      <UserInfo>
        <DisplayName>Matthew Cobble</DisplayName>
        <AccountId>19</AccountId>
        <AccountType/>
      </UserInfo>
      <UserInfo>
        <DisplayName>Robert Groves</DisplayName>
        <AccountId>10</AccountId>
        <AccountType/>
      </UserInfo>
      <UserInfo>
        <DisplayName>Bebbe Hron</DisplayName>
        <AccountId>125</AccountId>
        <AccountType/>
      </UserInfo>
      <UserInfo>
        <DisplayName>Craig Turpie</DisplayName>
        <AccountId>178</AccountId>
        <AccountType/>
      </UserInfo>
      <UserInfo>
        <DisplayName>Lara Burns</DisplayName>
        <AccountId>20</AccountId>
        <AccountType/>
      </UserInfo>
      <UserInfo>
        <DisplayName>Andrew Sutherland</DisplayName>
        <AccountId>32</AccountId>
        <AccountType/>
      </UserInfo>
      <UserInfo>
        <DisplayName>Sam Morris</DisplayName>
        <AccountId>17</AccountId>
        <AccountType/>
      </UserInfo>
      <UserInfo>
        <DisplayName>Susan Wallace</DisplayName>
        <AccountId>26</AccountId>
        <AccountType/>
      </UserInfo>
      <UserInfo>
        <DisplayName>Kirsty Waugh</DisplayName>
        <AccountId>25</AccountId>
        <AccountType/>
      </UserInfo>
      <UserInfo>
        <DisplayName>James Booker</DisplayName>
        <AccountId>15</AccountId>
        <AccountType/>
      </UserInfo>
      <UserInfo>
        <DisplayName>Lauren Golding</DisplayName>
        <AccountId>159</AccountId>
        <AccountType/>
      </UserInfo>
      <UserInfo>
        <DisplayName>Hamish Stout</DisplayName>
        <AccountId>30</AccountId>
        <AccountType/>
      </UserInfo>
      <UserInfo>
        <DisplayName>Pete Jeffreys</DisplayName>
        <AccountId>101</AccountId>
        <AccountType/>
      </UserInfo>
      <UserInfo>
        <DisplayName>Elizabeth Stormfield</DisplayName>
        <AccountId>229</AccountId>
        <AccountType/>
      </UserInfo>
      <UserInfo>
        <DisplayName>Heather Smith</DisplayName>
        <AccountId>116</AccountId>
        <AccountType/>
      </UserInfo>
      <UserInfo>
        <DisplayName>Gordon Weston</DisplayName>
        <AccountId>241</AccountId>
        <AccountType/>
      </UserInfo>
      <UserInfo>
        <DisplayName>Hermione Clulow</DisplayName>
        <AccountId>52</AccountId>
        <AccountType/>
      </UserInfo>
      <UserInfo>
        <DisplayName>Rebecca Young</DisplayName>
        <AccountId>16</AccountId>
        <AccountType/>
      </UserInfo>
      <UserInfo>
        <DisplayName>Gemma Norman</DisplayName>
        <AccountId>704</AccountId>
        <AccountType/>
      </UserInfo>
      <UserInfo>
        <DisplayName>Adam Ray</DisplayName>
        <AccountId>379</AccountId>
        <AccountType/>
      </UserInfo>
      <UserInfo>
        <DisplayName>Alison Fell</DisplayName>
        <AccountId>117</AccountId>
        <AccountType/>
      </UserInfo>
      <UserInfo>
        <DisplayName>Kester Sharpe</DisplayName>
        <AccountId>42</AccountId>
        <AccountType/>
      </UserInfo>
      <UserInfo>
        <DisplayName>Davina McAuley</DisplayName>
        <AccountId>211</AccountId>
        <AccountType/>
      </UserInfo>
      <UserInfo>
        <DisplayName>Colin Davidson</DisplayName>
        <AccountId>266</AccountId>
        <AccountType/>
      </UserInfo>
    </SharedWithUsers>
    <TaxCatchAll xmlns="f4847a80-7f8c-4933-831b-56854e27fa84" xsi:nil="true"/>
    <lcf76f155ced4ddcb4097134ff3c332f xmlns="ec4b7ab6-7d60-435b-a181-f014eb7edb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2E5F6B-BA02-438C-894F-3714E5A1B01A}">
  <ds:schemaRefs>
    <ds:schemaRef ds:uri="ec4b7ab6-7d60-435b-a181-f014eb7edb36"/>
    <ds:schemaRef ds:uri="f4847a80-7f8c-4933-831b-56854e27fa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C12B90-76D4-46D2-9FB0-4A1733A9F42D}">
  <ds:schemaRefs>
    <ds:schemaRef ds:uri="http://schemas.microsoft.com/sharepoint/v3/contenttype/forms"/>
  </ds:schemaRefs>
</ds:datastoreItem>
</file>

<file path=customXml/itemProps3.xml><?xml version="1.0" encoding="utf-8"?>
<ds:datastoreItem xmlns:ds="http://schemas.openxmlformats.org/officeDocument/2006/customXml" ds:itemID="{8E3F7C96-A926-416F-8489-B53183D70031}">
  <ds:schemaRefs>
    <ds:schemaRef ds:uri="ec4b7ab6-7d60-435b-a181-f014eb7edb36"/>
    <ds:schemaRef ds:uri="f4847a80-7f8c-4933-831b-56854e27fa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scouts-powerpoint-template-small-file</Template>
  <Application>Microsoft Office PowerPoint</Application>
  <PresentationFormat>Widescreen</PresentationFormat>
  <Slides>34</Slides>
  <Notes>33</Notes>
  <HiddenSlides>1</HiddenSlide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Scout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Gannaway</dc:creator>
  <cp:revision>3</cp:revision>
  <dcterms:created xsi:type="dcterms:W3CDTF">2019-10-08T08:48:13Z</dcterms:created>
  <dcterms:modified xsi:type="dcterms:W3CDTF">2024-01-19T11:12:12Z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y fmtid="{D5CDD505-2E9C-101B-9397-08002B2CF9AE}" pid="5" name="ContentTypeId">
    <vt:lpwstr>0x0101002CB3A5D27B9C2A44BF036FAD366BF02E</vt:lpwstr>
  </property>
  <property fmtid="{D5CDD505-2E9C-101B-9397-08002B2CF9AE}" pid="6" name="xd_ProgID">
    <vt:lpwstr/>
  </property>
  <property fmtid="{D5CDD505-2E9C-101B-9397-08002B2CF9AE}" pid="7" name="MediaServiceImageTags">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ies>
</file>